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7561263" cy="10693400"/>
  <p:notesSz cx="7104063" cy="10234613"/>
  <p:defaultTextStyle>
    <a:defPPr>
      <a:defRPr lang="fr-FR"/>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247" autoAdjust="0"/>
  </p:normalViewPr>
  <p:slideViewPr>
    <p:cSldViewPr>
      <p:cViewPr>
        <p:scale>
          <a:sx n="66" d="100"/>
          <a:sy n="66" d="100"/>
        </p:scale>
        <p:origin x="2261" y="38"/>
      </p:cViewPr>
      <p:guideLst>
        <p:guide orient="horz" pos="3368"/>
        <p:guide pos="238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3078427" cy="511731"/>
          </a:xfrm>
          <a:prstGeom prst="rect">
            <a:avLst/>
          </a:prstGeom>
        </p:spPr>
        <p:txBody>
          <a:bodyPr vert="horz" lIns="94750" tIns="47375" rIns="94750" bIns="47375" rtlCol="0"/>
          <a:lstStyle>
            <a:lvl1pPr algn="l">
              <a:defRPr sz="1200"/>
            </a:lvl1pPr>
          </a:lstStyle>
          <a:p>
            <a:endParaRPr lang="fr-FR"/>
          </a:p>
        </p:txBody>
      </p:sp>
      <p:sp>
        <p:nvSpPr>
          <p:cNvPr id="3" name="Espace réservé de la date 2"/>
          <p:cNvSpPr>
            <a:spLocks noGrp="1"/>
          </p:cNvSpPr>
          <p:nvPr>
            <p:ph type="dt" idx="1"/>
          </p:nvPr>
        </p:nvSpPr>
        <p:spPr>
          <a:xfrm>
            <a:off x="4023992" y="1"/>
            <a:ext cx="3078427" cy="511731"/>
          </a:xfrm>
          <a:prstGeom prst="rect">
            <a:avLst/>
          </a:prstGeom>
        </p:spPr>
        <p:txBody>
          <a:bodyPr vert="horz" lIns="94750" tIns="47375" rIns="94750" bIns="47375" rtlCol="0"/>
          <a:lstStyle>
            <a:lvl1pPr algn="r">
              <a:defRPr sz="1200"/>
            </a:lvl1pPr>
          </a:lstStyle>
          <a:p>
            <a:fld id="{071D9006-E1E3-4860-BBF6-8F82F8BB19C0}" type="datetimeFigureOut">
              <a:rPr lang="fr-FR" smtClean="0"/>
              <a:t>31/08/2025</a:t>
            </a:fld>
            <a:endParaRPr lang="fr-FR"/>
          </a:p>
        </p:txBody>
      </p:sp>
      <p:sp>
        <p:nvSpPr>
          <p:cNvPr id="4" name="Espace réservé de l'image des diapositives 3"/>
          <p:cNvSpPr>
            <a:spLocks noGrp="1" noRot="1" noChangeAspect="1"/>
          </p:cNvSpPr>
          <p:nvPr>
            <p:ph type="sldImg" idx="2"/>
          </p:nvPr>
        </p:nvSpPr>
        <p:spPr>
          <a:xfrm>
            <a:off x="2195513" y="768350"/>
            <a:ext cx="2713037" cy="3836988"/>
          </a:xfrm>
          <a:prstGeom prst="rect">
            <a:avLst/>
          </a:prstGeom>
          <a:noFill/>
          <a:ln w="12700">
            <a:solidFill>
              <a:prstClr val="black"/>
            </a:solidFill>
          </a:ln>
        </p:spPr>
        <p:txBody>
          <a:bodyPr vert="horz" lIns="94750" tIns="47375" rIns="94750" bIns="47375" rtlCol="0" anchor="ctr"/>
          <a:lstStyle/>
          <a:p>
            <a:endParaRPr lang="fr-FR"/>
          </a:p>
        </p:txBody>
      </p:sp>
      <p:sp>
        <p:nvSpPr>
          <p:cNvPr id="5" name="Espace réservé des commentaires 4"/>
          <p:cNvSpPr>
            <a:spLocks noGrp="1"/>
          </p:cNvSpPr>
          <p:nvPr>
            <p:ph type="body" sz="quarter" idx="3"/>
          </p:nvPr>
        </p:nvSpPr>
        <p:spPr>
          <a:xfrm>
            <a:off x="710407" y="4862265"/>
            <a:ext cx="5683250" cy="4605575"/>
          </a:xfrm>
          <a:prstGeom prst="rect">
            <a:avLst/>
          </a:prstGeom>
        </p:spPr>
        <p:txBody>
          <a:bodyPr vert="horz" lIns="94750" tIns="47375" rIns="94750" bIns="47375"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721238"/>
            <a:ext cx="3078427" cy="511731"/>
          </a:xfrm>
          <a:prstGeom prst="rect">
            <a:avLst/>
          </a:prstGeom>
        </p:spPr>
        <p:txBody>
          <a:bodyPr vert="horz" lIns="94750" tIns="47375" rIns="94750" bIns="47375"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23992" y="9721238"/>
            <a:ext cx="3078427" cy="511731"/>
          </a:xfrm>
          <a:prstGeom prst="rect">
            <a:avLst/>
          </a:prstGeom>
        </p:spPr>
        <p:txBody>
          <a:bodyPr vert="horz" lIns="94750" tIns="47375" rIns="94750" bIns="47375" rtlCol="0" anchor="b"/>
          <a:lstStyle>
            <a:lvl1pPr algn="r">
              <a:defRPr sz="1200"/>
            </a:lvl1pPr>
          </a:lstStyle>
          <a:p>
            <a:fld id="{AEAC7AA4-ABB1-4C37-98E5-E0362E78C44C}" type="slidenum">
              <a:rPr lang="fr-FR" smtClean="0"/>
              <a:t>‹N°›</a:t>
            </a:fld>
            <a:endParaRPr lang="fr-FR"/>
          </a:p>
        </p:txBody>
      </p:sp>
    </p:spTree>
    <p:extLst>
      <p:ext uri="{BB962C8B-B14F-4D97-AF65-F5344CB8AC3E}">
        <p14:creationId xmlns:p14="http://schemas.microsoft.com/office/powerpoint/2010/main" val="4126041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EAC7AA4-ABB1-4C37-98E5-E0362E78C44C}" type="slidenum">
              <a:rPr lang="fr-FR" smtClean="0"/>
              <a:t>3</a:t>
            </a:fld>
            <a:endParaRPr lang="fr-FR"/>
          </a:p>
        </p:txBody>
      </p:sp>
    </p:spTree>
    <p:extLst>
      <p:ext uri="{BB962C8B-B14F-4D97-AF65-F5344CB8AC3E}">
        <p14:creationId xmlns:p14="http://schemas.microsoft.com/office/powerpoint/2010/main" val="1188877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67095" y="3321887"/>
            <a:ext cx="6427074" cy="2292150"/>
          </a:xfrm>
        </p:spPr>
        <p:txBody>
          <a:bodyPr/>
          <a:lstStyle/>
          <a:p>
            <a:r>
              <a:rPr lang="fr-FR"/>
              <a:t>Cliquez pour modifier le style du titre</a:t>
            </a:r>
            <a:endParaRPr lang="fr-BE"/>
          </a:p>
        </p:txBody>
      </p:sp>
      <p:sp>
        <p:nvSpPr>
          <p:cNvPr id="3" name="Sous-titre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31/08/2025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31/08/2025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5481916" y="428234"/>
            <a:ext cx="1701284" cy="9124044"/>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378063" y="428234"/>
            <a:ext cx="4977831" cy="912404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31/08/2025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31/08/2025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97288" y="6871500"/>
            <a:ext cx="6427074" cy="2123828"/>
          </a:xfrm>
        </p:spPr>
        <p:txBody>
          <a:bodyPr anchor="t"/>
          <a:lstStyle>
            <a:lvl1pPr algn="l">
              <a:defRPr sz="46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597288" y="4532321"/>
            <a:ext cx="6427074" cy="2339180"/>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31/08/2025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378063" y="2495129"/>
            <a:ext cx="3339558" cy="705714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3843642" y="2495129"/>
            <a:ext cx="3339558" cy="705714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31/08/2025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378064" y="2393639"/>
            <a:ext cx="3340871" cy="997555"/>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fr-FR"/>
              <a:t>Cliquez pour modifier les styles du texte du masque</a:t>
            </a:r>
          </a:p>
        </p:txBody>
      </p:sp>
      <p:sp>
        <p:nvSpPr>
          <p:cNvPr id="4" name="Espace réservé du contenu 3"/>
          <p:cNvSpPr>
            <a:spLocks noGrp="1"/>
          </p:cNvSpPr>
          <p:nvPr>
            <p:ph sz="half" idx="2"/>
          </p:nvPr>
        </p:nvSpPr>
        <p:spPr>
          <a:xfrm>
            <a:off x="378064" y="3391194"/>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3841017" y="2393639"/>
            <a:ext cx="3342183" cy="997555"/>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fr-FR"/>
              <a:t>Cliquez pour modifier les styles du texte du masque</a:t>
            </a:r>
          </a:p>
        </p:txBody>
      </p:sp>
      <p:sp>
        <p:nvSpPr>
          <p:cNvPr id="6" name="Espace réservé du contenu 5"/>
          <p:cNvSpPr>
            <a:spLocks noGrp="1"/>
          </p:cNvSpPr>
          <p:nvPr>
            <p:ph sz="quarter" idx="4"/>
          </p:nvPr>
        </p:nvSpPr>
        <p:spPr>
          <a:xfrm>
            <a:off x="3841017" y="3391194"/>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31/08/2025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31/08/2025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31/08/2025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78064" y="425756"/>
            <a:ext cx="2487604" cy="1811937"/>
          </a:xfrm>
        </p:spPr>
        <p:txBody>
          <a:bodyPr anchor="b"/>
          <a:lstStyle>
            <a:lvl1pPr algn="l">
              <a:defRPr sz="2300" b="1"/>
            </a:lvl1pPr>
          </a:lstStyle>
          <a:p>
            <a:r>
              <a:rPr lang="fr-FR"/>
              <a:t>Cliquez pour modifier le style du titre</a:t>
            </a:r>
            <a:endParaRPr lang="fr-BE"/>
          </a:p>
        </p:txBody>
      </p:sp>
      <p:sp>
        <p:nvSpPr>
          <p:cNvPr id="3" name="Espace réservé du contenu 2"/>
          <p:cNvSpPr>
            <a:spLocks noGrp="1"/>
          </p:cNvSpPr>
          <p:nvPr>
            <p:ph idx="1"/>
          </p:nvPr>
        </p:nvSpPr>
        <p:spPr>
          <a:xfrm>
            <a:off x="2956244" y="425757"/>
            <a:ext cx="4226957" cy="9126521"/>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378064" y="2237694"/>
            <a:ext cx="2487604" cy="731458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31/08/2025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2060" y="7485381"/>
            <a:ext cx="4536758" cy="883692"/>
          </a:xfrm>
        </p:spPr>
        <p:txBody>
          <a:bodyPr anchor="b"/>
          <a:lstStyle>
            <a:lvl1pPr algn="l">
              <a:defRPr sz="2300" b="1"/>
            </a:lvl1pPr>
          </a:lstStyle>
          <a:p>
            <a:r>
              <a:rPr lang="fr-FR"/>
              <a:t>Cliquez pour modifier le style du titre</a:t>
            </a:r>
            <a:endParaRPr lang="fr-BE"/>
          </a:p>
        </p:txBody>
      </p:sp>
      <p:sp>
        <p:nvSpPr>
          <p:cNvPr id="3" name="Espace réservé pour une image  2"/>
          <p:cNvSpPr>
            <a:spLocks noGrp="1"/>
          </p:cNvSpPr>
          <p:nvPr>
            <p:ph type="pic" idx="1"/>
          </p:nvPr>
        </p:nvSpPr>
        <p:spPr>
          <a:xfrm>
            <a:off x="1482060" y="955475"/>
            <a:ext cx="4536758" cy="6416040"/>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lang="fr-BE"/>
          </a:p>
        </p:txBody>
      </p:sp>
      <p:sp>
        <p:nvSpPr>
          <p:cNvPr id="4" name="Espace réservé du texte 3"/>
          <p:cNvSpPr>
            <a:spLocks noGrp="1"/>
          </p:cNvSpPr>
          <p:nvPr>
            <p:ph type="body" sz="half" idx="2"/>
          </p:nvPr>
        </p:nvSpPr>
        <p:spPr>
          <a:xfrm>
            <a:off x="1482060" y="8369073"/>
            <a:ext cx="4536758" cy="125498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31/08/2025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78063" y="428232"/>
            <a:ext cx="6805137" cy="1782233"/>
          </a:xfrm>
          <a:prstGeom prst="rect">
            <a:avLst/>
          </a:prstGeom>
        </p:spPr>
        <p:txBody>
          <a:bodyPr vert="horz" lIns="104306" tIns="52153" rIns="104306" bIns="52153"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378063" y="2495129"/>
            <a:ext cx="6805137" cy="7057149"/>
          </a:xfrm>
          <a:prstGeom prst="rect">
            <a:avLst/>
          </a:prstGeom>
        </p:spPr>
        <p:txBody>
          <a:bodyPr vert="horz" lIns="104306" tIns="52153" rIns="104306" bIns="52153"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378063" y="9911199"/>
            <a:ext cx="1764295" cy="569324"/>
          </a:xfrm>
          <a:prstGeom prst="rect">
            <a:avLst/>
          </a:prstGeom>
        </p:spPr>
        <p:txBody>
          <a:bodyPr vert="horz" lIns="104306" tIns="52153" rIns="104306" bIns="52153" rtlCol="0" anchor="ctr"/>
          <a:lstStyle>
            <a:lvl1pPr algn="l">
              <a:defRPr sz="1400">
                <a:solidFill>
                  <a:schemeClr val="tx1">
                    <a:tint val="75000"/>
                  </a:schemeClr>
                </a:solidFill>
              </a:defRPr>
            </a:lvl1pPr>
          </a:lstStyle>
          <a:p>
            <a:fld id="{AA309A6D-C09C-4548-B29A-6CF363A7E532}" type="datetimeFigureOut">
              <a:rPr lang="fr-FR" smtClean="0"/>
              <a:t>31/08/2025</a:t>
            </a:fld>
            <a:endParaRPr lang="fr-BE"/>
          </a:p>
        </p:txBody>
      </p:sp>
      <p:sp>
        <p:nvSpPr>
          <p:cNvPr id="5" name="Espace réservé du pied de page 4"/>
          <p:cNvSpPr>
            <a:spLocks noGrp="1"/>
          </p:cNvSpPr>
          <p:nvPr>
            <p:ph type="ftr" sz="quarter" idx="3"/>
          </p:nvPr>
        </p:nvSpPr>
        <p:spPr>
          <a:xfrm>
            <a:off x="2583432" y="9911199"/>
            <a:ext cx="2394400" cy="5693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5418905" y="9911199"/>
            <a:ext cx="1764295" cy="569324"/>
          </a:xfrm>
          <a:prstGeom prst="rect">
            <a:avLst/>
          </a:prstGeom>
        </p:spPr>
        <p:txBody>
          <a:bodyPr vert="horz" lIns="104306" tIns="52153" rIns="104306" bIns="52153" rtlCol="0" anchor="ctr"/>
          <a:lstStyle>
            <a:lvl1pPr algn="r">
              <a:defRPr sz="14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itchFamily="34" charset="0"/>
        <a:buChar char="•"/>
        <a:defRPr sz="3700" kern="1200">
          <a:solidFill>
            <a:schemeClr val="tx1"/>
          </a:solidFill>
          <a:latin typeface="+mn-lt"/>
          <a:ea typeface="+mn-ea"/>
          <a:cs typeface="+mn-cs"/>
        </a:defRPr>
      </a:lvl1pPr>
      <a:lvl2pPr marL="847483" indent="-325955" algn="l" defTabSz="1043056" rtl="0" eaLnBrk="1" latinLnBrk="0" hangingPunct="1">
        <a:spcBef>
          <a:spcPct val="20000"/>
        </a:spcBef>
        <a:buFont typeface="Arial" pitchFamily="34" charset="0"/>
        <a:buChar char="–"/>
        <a:defRPr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fr-FR"/>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majosdulub.fr/" TargetMode="External"/><Relationship Id="rId2" Type="http://schemas.openxmlformats.org/officeDocument/2006/relationships/hyperlink" Target="mailto:contact@majosdulub.fr" TargetMode="Externa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hyperlink" Target="mailto:contact@majosdulub.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4"/>
          <p:cNvSpPr>
            <a:spLocks noChangeArrowheads="1"/>
          </p:cNvSpPr>
          <p:nvPr/>
        </p:nvSpPr>
        <p:spPr bwMode="auto">
          <a:xfrm>
            <a:off x="364869" y="5634732"/>
            <a:ext cx="6871837" cy="110799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3448050" algn="l"/>
              </a:tabLst>
              <a:defRPr>
                <a:solidFill>
                  <a:schemeClr val="tx1"/>
                </a:solidFill>
                <a:latin typeface="Arial" pitchFamily="34" charset="0"/>
                <a:cs typeface="Arial" pitchFamily="34" charset="0"/>
              </a:defRPr>
            </a:lvl1pPr>
            <a:lvl2pPr marL="457200" fontAlgn="base">
              <a:spcBef>
                <a:spcPct val="0"/>
              </a:spcBef>
              <a:spcAft>
                <a:spcPct val="0"/>
              </a:spcAft>
              <a:tabLst>
                <a:tab pos="3448050" algn="l"/>
              </a:tabLst>
              <a:defRPr>
                <a:solidFill>
                  <a:schemeClr val="tx1"/>
                </a:solidFill>
                <a:latin typeface="Arial" pitchFamily="34" charset="0"/>
                <a:cs typeface="Arial" pitchFamily="34" charset="0"/>
              </a:defRPr>
            </a:lvl2pPr>
            <a:lvl3pPr marL="914400" fontAlgn="base">
              <a:spcBef>
                <a:spcPct val="0"/>
              </a:spcBef>
              <a:spcAft>
                <a:spcPct val="0"/>
              </a:spcAft>
              <a:tabLst>
                <a:tab pos="3448050" algn="l"/>
              </a:tabLst>
              <a:defRPr>
                <a:solidFill>
                  <a:schemeClr val="tx1"/>
                </a:solidFill>
                <a:latin typeface="Arial" pitchFamily="34" charset="0"/>
                <a:cs typeface="Arial" pitchFamily="34" charset="0"/>
              </a:defRPr>
            </a:lvl3pPr>
            <a:lvl4pPr marL="1371600" fontAlgn="base">
              <a:spcBef>
                <a:spcPct val="0"/>
              </a:spcBef>
              <a:spcAft>
                <a:spcPct val="0"/>
              </a:spcAft>
              <a:tabLst>
                <a:tab pos="3448050" algn="l"/>
              </a:tabLst>
              <a:defRPr>
                <a:solidFill>
                  <a:schemeClr val="tx1"/>
                </a:solidFill>
                <a:latin typeface="Arial" pitchFamily="34" charset="0"/>
                <a:cs typeface="Arial" pitchFamily="34" charset="0"/>
              </a:defRPr>
            </a:lvl4pPr>
            <a:lvl5pPr marL="1828800" fontAlgn="base">
              <a:spcBef>
                <a:spcPct val="0"/>
              </a:spcBef>
              <a:spcAft>
                <a:spcPct val="0"/>
              </a:spcAft>
              <a:tabLst>
                <a:tab pos="3448050" algn="l"/>
              </a:tabLst>
              <a:defRPr>
                <a:solidFill>
                  <a:schemeClr val="tx1"/>
                </a:solidFill>
                <a:latin typeface="Arial" pitchFamily="34" charset="0"/>
                <a:cs typeface="Arial" pitchFamily="34" charset="0"/>
              </a:defRPr>
            </a:lvl5pPr>
            <a:lvl6pPr marL="2286000" fontAlgn="base">
              <a:spcBef>
                <a:spcPct val="0"/>
              </a:spcBef>
              <a:spcAft>
                <a:spcPct val="0"/>
              </a:spcAft>
              <a:tabLst>
                <a:tab pos="3448050" algn="l"/>
              </a:tabLst>
              <a:defRPr>
                <a:solidFill>
                  <a:schemeClr val="tx1"/>
                </a:solidFill>
                <a:latin typeface="Arial" pitchFamily="34" charset="0"/>
                <a:cs typeface="Arial" pitchFamily="34" charset="0"/>
              </a:defRPr>
            </a:lvl6pPr>
            <a:lvl7pPr marL="2743200" fontAlgn="base">
              <a:spcBef>
                <a:spcPct val="0"/>
              </a:spcBef>
              <a:spcAft>
                <a:spcPct val="0"/>
              </a:spcAft>
              <a:tabLst>
                <a:tab pos="3448050" algn="l"/>
              </a:tabLst>
              <a:defRPr>
                <a:solidFill>
                  <a:schemeClr val="tx1"/>
                </a:solidFill>
                <a:latin typeface="Arial" pitchFamily="34" charset="0"/>
                <a:cs typeface="Arial" pitchFamily="34" charset="0"/>
              </a:defRPr>
            </a:lvl7pPr>
            <a:lvl8pPr marL="3200400" fontAlgn="base">
              <a:spcBef>
                <a:spcPct val="0"/>
              </a:spcBef>
              <a:spcAft>
                <a:spcPct val="0"/>
              </a:spcAft>
              <a:tabLst>
                <a:tab pos="3448050" algn="l"/>
              </a:tabLst>
              <a:defRPr>
                <a:solidFill>
                  <a:schemeClr val="tx1"/>
                </a:solidFill>
                <a:latin typeface="Arial" pitchFamily="34" charset="0"/>
                <a:cs typeface="Arial" pitchFamily="34" charset="0"/>
              </a:defRPr>
            </a:lvl8pPr>
            <a:lvl9pPr marL="3657600" fontAlgn="base">
              <a:spcBef>
                <a:spcPct val="0"/>
              </a:spcBef>
              <a:spcAft>
                <a:spcPct val="0"/>
              </a:spcAft>
              <a:tabLst>
                <a:tab pos="344805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448050" algn="l"/>
              </a:tabLst>
            </a:pPr>
            <a:r>
              <a:rPr kumimoji="0" lang="fr-FR" altLang="fr-FR" sz="9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J’AUTORISE MON ENFANT A ETRE RACCOMPAGNE A MON DOMICILE PAR UNE TIERCE PERSONNE. </a:t>
            </a:r>
            <a:endParaRPr kumimoji="0" lang="fr-FR" altLang="fr-FR" sz="9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448050" algn="l"/>
              </a:tabLst>
            </a:pPr>
            <a:r>
              <a:rPr kumimoji="0" lang="fr-FR" altLang="fr-FR" sz="900" b="1" i="0" u="none" strike="noStrike" cap="none" normalizeH="0" baseline="0" dirty="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                             </a:t>
            </a:r>
            <a:r>
              <a:rPr kumimoji="0" lang="fr-FR" altLang="fr-FR" sz="900" b="1" i="1" u="none" strike="noStrike" cap="none" normalizeH="0" baseline="0" dirty="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OUI </a:t>
            </a:r>
            <a:r>
              <a:rPr kumimoji="0" lang="fr-FR" altLang="fr-FR" sz="900" b="1" i="0" u="none" strike="noStrike" cap="none" normalizeH="0" baseline="0" dirty="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    	</a:t>
            </a:r>
            <a:r>
              <a:rPr kumimoji="0" lang="fr-FR" altLang="fr-FR" sz="900" b="1" i="1" u="none" strike="noStrike" cap="none" normalizeH="0" baseline="0" dirty="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NON</a:t>
            </a:r>
            <a:r>
              <a:rPr kumimoji="0" lang="fr-FR" altLang="fr-FR" sz="900" b="1" i="0" u="none" strike="noStrike" cap="none" normalizeH="0" baseline="0" dirty="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tab pos="3448050" algn="l"/>
              </a:tabLst>
            </a:pPr>
            <a:endParaRPr kumimoji="0" lang="fr-FR" altLang="fr-FR" sz="9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448050" algn="l"/>
              </a:tabLst>
            </a:pPr>
            <a:r>
              <a:rPr kumimoji="0" lang="fr-FR" altLang="fr-FR" sz="1050" b="1" i="0" u="none" strike="noStrike" cap="none" normalizeH="0" baseline="0" dirty="0">
                <a:ln>
                  <a:noFill/>
                </a:ln>
                <a:solidFill>
                  <a:schemeClr val="tx1"/>
                </a:solidFill>
                <a:effectLst/>
                <a:latin typeface="+mj-lt"/>
                <a:ea typeface="Times New Roman" pitchFamily="18" charset="0"/>
                <a:cs typeface="Times New Roman" pitchFamily="18" charset="0"/>
              </a:rPr>
              <a:t>Le</a:t>
            </a:r>
            <a:r>
              <a:rPr kumimoji="0" lang="fr-FR" altLang="fr-FR" sz="1050" b="1" i="0" u="none" strike="noStrike" cap="none" normalizeH="0" dirty="0">
                <a:ln>
                  <a:noFill/>
                </a:ln>
                <a:solidFill>
                  <a:schemeClr val="tx1"/>
                </a:solidFill>
                <a:effectLst/>
                <a:latin typeface="+mj-lt"/>
                <a:ea typeface="Times New Roman" pitchFamily="18" charset="0"/>
                <a:cs typeface="Times New Roman" pitchFamily="18" charset="0"/>
              </a:rPr>
              <a:t> club est autorisé à prendre et à utiliser pour la communication </a:t>
            </a:r>
            <a:r>
              <a:rPr kumimoji="0" lang="fr-FR" altLang="fr-FR" sz="1050" b="1" i="0" u="none" strike="noStrike" cap="none" normalizeH="0" baseline="0" dirty="0">
                <a:ln>
                  <a:noFill/>
                </a:ln>
                <a:solidFill>
                  <a:schemeClr val="tx1"/>
                </a:solidFill>
                <a:effectLst/>
                <a:latin typeface="+mj-lt"/>
                <a:ea typeface="Times New Roman" pitchFamily="18" charset="0"/>
                <a:cs typeface="Times New Roman" pitchFamily="18" charset="0"/>
              </a:rPr>
              <a:t>par tous les supports médiatiques, d’affichage</a:t>
            </a:r>
            <a:r>
              <a:rPr kumimoji="0" lang="fr-FR" altLang="fr-FR" sz="1050" b="1" i="0" u="none" strike="noStrike" cap="none" normalizeH="0" dirty="0">
                <a:ln>
                  <a:noFill/>
                </a:ln>
                <a:solidFill>
                  <a:schemeClr val="tx1"/>
                </a:solidFill>
                <a:effectLst/>
                <a:latin typeface="+mj-lt"/>
                <a:ea typeface="Times New Roman" pitchFamily="18" charset="0"/>
                <a:cs typeface="Times New Roman" pitchFamily="18" charset="0"/>
              </a:rPr>
              <a:t> et de diffusion sur son site Internet, des photos ou vidéos de mon enfant prises lors de manifestations ou à l’entrainement</a:t>
            </a:r>
          </a:p>
          <a:p>
            <a:pPr marL="0" marR="0" lvl="0" indent="0" algn="l" defTabSz="914400" rtl="0" eaLnBrk="0" fontAlgn="base" latinLnBrk="0" hangingPunct="0">
              <a:lnSpc>
                <a:spcPct val="100000"/>
              </a:lnSpc>
              <a:spcBef>
                <a:spcPct val="0"/>
              </a:spcBef>
              <a:spcAft>
                <a:spcPct val="0"/>
              </a:spcAft>
              <a:buClrTx/>
              <a:buSzTx/>
              <a:buFontTx/>
              <a:buNone/>
              <a:tabLst>
                <a:tab pos="3448050" algn="l"/>
              </a:tabLst>
            </a:pPr>
            <a:endParaRPr lang="fr-FR" altLang="fr-FR" sz="900" b="1" dirty="0">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448050" algn="l"/>
              </a:tabLst>
            </a:pPr>
            <a:r>
              <a:rPr lang="fr-FR" altLang="fr-FR" sz="900" b="1" dirty="0">
                <a:latin typeface="Times New Roman" pitchFamily="18" charset="0"/>
                <a:ea typeface="Times New Roman" pitchFamily="18" charset="0"/>
                <a:cs typeface="Times New Roman" pitchFamily="18" charset="0"/>
              </a:rPr>
              <a:t>                         </a:t>
            </a:r>
            <a:r>
              <a:rPr kumimoji="0" lang="fr-FR" altLang="fr-FR" sz="900" b="1" i="0" u="none" strike="noStrike" cap="none" normalizeH="0" baseline="0" dirty="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 </a:t>
            </a:r>
            <a:r>
              <a:rPr kumimoji="0" lang="fr-FR" altLang="fr-FR" sz="900" b="1" i="1" u="none" strike="noStrike" cap="none" normalizeH="0" baseline="0" dirty="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OUI </a:t>
            </a:r>
            <a:r>
              <a:rPr kumimoji="0" lang="fr-FR" altLang="fr-FR" sz="900" b="1" i="0" u="none" strike="noStrike" cap="none" normalizeH="0" baseline="0" dirty="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    	</a:t>
            </a:r>
            <a:r>
              <a:rPr kumimoji="0" lang="fr-FR" altLang="fr-FR" sz="900" b="1" i="1" u="none" strike="noStrike" cap="none" normalizeH="0" baseline="0" dirty="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NON</a:t>
            </a:r>
            <a:r>
              <a:rPr kumimoji="0" lang="fr-FR" altLang="fr-FR" sz="900" b="1" i="0" u="none" strike="noStrike" cap="none" normalizeH="0" baseline="0" dirty="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     </a:t>
            </a:r>
            <a:endParaRPr kumimoji="0" lang="fr-FR" altLang="fr-FR" sz="9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5" name="Text Box 3"/>
          <p:cNvSpPr txBox="1">
            <a:spLocks noChangeArrowheads="1"/>
          </p:cNvSpPr>
          <p:nvPr/>
        </p:nvSpPr>
        <p:spPr bwMode="auto">
          <a:xfrm>
            <a:off x="1961540" y="248990"/>
            <a:ext cx="3876015" cy="116161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Aft>
                <a:spcPts val="0"/>
              </a:spcAft>
            </a:pPr>
            <a:r>
              <a:rPr lang="fr-FR" sz="2000" dirty="0">
                <a:effectLst/>
                <a:latin typeface="Calibri"/>
                <a:ea typeface="Times New Roman"/>
                <a:cs typeface="Times New Roman"/>
              </a:rPr>
              <a:t>LES MAJOS du LUBERON</a:t>
            </a:r>
          </a:p>
          <a:p>
            <a:pPr algn="ctr">
              <a:spcAft>
                <a:spcPts val="0"/>
              </a:spcAft>
            </a:pPr>
            <a:r>
              <a:rPr lang="fr-FR" sz="2000" dirty="0">
                <a:effectLst/>
                <a:latin typeface="Calibri"/>
                <a:ea typeface="Times New Roman"/>
                <a:cs typeface="Times New Roman"/>
              </a:rPr>
              <a:t>BULLETIN D’INSCRIPTION</a:t>
            </a:r>
            <a:endParaRPr lang="fr-FR" sz="1200" dirty="0">
              <a:effectLst/>
              <a:latin typeface="Calibri"/>
              <a:ea typeface="Times New Roman"/>
              <a:cs typeface="Times New Roman"/>
            </a:endParaRPr>
          </a:p>
          <a:p>
            <a:pPr algn="ctr">
              <a:spcAft>
                <a:spcPts val="0"/>
              </a:spcAft>
            </a:pPr>
            <a:r>
              <a:rPr lang="fr-FR" sz="2000" dirty="0">
                <a:effectLst/>
                <a:latin typeface="Calibri"/>
                <a:ea typeface="Times New Roman"/>
                <a:cs typeface="Times New Roman"/>
              </a:rPr>
              <a:t>Saison 2025-2026</a:t>
            </a:r>
            <a:endParaRPr lang="fr-FR" sz="1200" dirty="0">
              <a:effectLst/>
              <a:latin typeface="Calibri"/>
              <a:ea typeface="Times New Roman"/>
              <a:cs typeface="Times New Roman"/>
            </a:endParaRPr>
          </a:p>
        </p:txBody>
      </p:sp>
      <p:sp>
        <p:nvSpPr>
          <p:cNvPr id="6" name="Text Box 4"/>
          <p:cNvSpPr txBox="1">
            <a:spLocks noChangeArrowheads="1"/>
          </p:cNvSpPr>
          <p:nvPr/>
        </p:nvSpPr>
        <p:spPr bwMode="auto">
          <a:xfrm>
            <a:off x="334833" y="1554623"/>
            <a:ext cx="6864982" cy="149415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R="48895">
              <a:spcAft>
                <a:spcPts val="0"/>
              </a:spcAft>
            </a:pPr>
            <a:r>
              <a:rPr lang="fr-FR" sz="1200" dirty="0">
                <a:effectLst/>
                <a:latin typeface="Calibri"/>
                <a:ea typeface="Times New Roman"/>
                <a:cs typeface="Times New Roman"/>
              </a:rPr>
              <a:t>		</a:t>
            </a:r>
            <a:r>
              <a:rPr lang="fr-FR" sz="1400" b="1" u="sng" dirty="0">
                <a:effectLst/>
                <a:latin typeface="Calibri"/>
                <a:ea typeface="Times New Roman"/>
                <a:cs typeface="Times New Roman"/>
              </a:rPr>
              <a:t>ADHERENT</a:t>
            </a:r>
            <a:r>
              <a:rPr lang="fr-FR" sz="1400" b="1" dirty="0">
                <a:effectLst/>
                <a:latin typeface="Calibri"/>
                <a:ea typeface="Times New Roman"/>
                <a:cs typeface="Times New Roman"/>
              </a:rPr>
              <a:t>		</a:t>
            </a:r>
            <a:r>
              <a:rPr lang="fr-FR" sz="1200" u="sng" dirty="0">
                <a:effectLst/>
                <a:latin typeface="Calibri"/>
                <a:ea typeface="Times New Roman"/>
                <a:cs typeface="Times New Roman"/>
              </a:rPr>
              <a:t>N° licence</a:t>
            </a:r>
            <a:r>
              <a:rPr lang="fr-FR" sz="1200" dirty="0">
                <a:effectLst/>
                <a:latin typeface="Calibri"/>
                <a:ea typeface="Times New Roman"/>
                <a:cs typeface="Times New Roman"/>
              </a:rPr>
              <a:t> : ……………………</a:t>
            </a:r>
          </a:p>
          <a:p>
            <a:pPr marR="48895">
              <a:spcAft>
                <a:spcPts val="0"/>
              </a:spcAft>
            </a:pPr>
            <a:r>
              <a:rPr lang="fr-FR" sz="1400" b="1" u="none" strike="noStrike" dirty="0">
                <a:effectLst/>
                <a:latin typeface="Calibri"/>
                <a:ea typeface="Times New Roman"/>
                <a:cs typeface="Times New Roman"/>
              </a:rPr>
              <a:t> </a:t>
            </a:r>
            <a:endParaRPr lang="fr-FR" sz="1200" dirty="0">
              <a:effectLst/>
              <a:latin typeface="Calibri"/>
              <a:ea typeface="Times New Roman"/>
              <a:cs typeface="Times New Roman"/>
            </a:endParaRPr>
          </a:p>
          <a:p>
            <a:pPr marR="48895">
              <a:spcAft>
                <a:spcPts val="0"/>
              </a:spcAft>
            </a:pPr>
            <a:r>
              <a:rPr lang="fr-FR" sz="1200" dirty="0">
                <a:effectLst/>
                <a:latin typeface="Calibri"/>
                <a:ea typeface="Times New Roman"/>
                <a:cs typeface="Times New Roman"/>
              </a:rPr>
              <a:t>Nom : </a:t>
            </a:r>
            <a:r>
              <a:rPr lang="fr-FR" sz="1100" dirty="0">
                <a:effectLst/>
                <a:latin typeface="Calibri"/>
                <a:ea typeface="Times New Roman"/>
                <a:cs typeface="Times New Roman"/>
              </a:rPr>
              <a:t>…………………………………… </a:t>
            </a:r>
            <a:r>
              <a:rPr lang="fr-FR" sz="1200" dirty="0">
                <a:effectLst/>
                <a:latin typeface="Calibri"/>
                <a:ea typeface="Times New Roman"/>
                <a:cs typeface="Times New Roman"/>
              </a:rPr>
              <a:t>Prénom :</a:t>
            </a:r>
            <a:r>
              <a:rPr lang="fr-FR" sz="1100" dirty="0">
                <a:effectLst/>
                <a:latin typeface="Calibri"/>
                <a:ea typeface="Times New Roman"/>
                <a:cs typeface="Times New Roman"/>
              </a:rPr>
              <a:t> ………………………… </a:t>
            </a:r>
            <a:r>
              <a:rPr lang="fr-FR" sz="1200" dirty="0">
                <a:effectLst/>
                <a:latin typeface="Calibri"/>
                <a:ea typeface="Times New Roman"/>
                <a:cs typeface="Times New Roman"/>
              </a:rPr>
              <a:t>Date de naissance :    </a:t>
            </a:r>
            <a:r>
              <a:rPr lang="fr-FR" sz="1100" dirty="0">
                <a:effectLst/>
                <a:latin typeface="Calibri"/>
                <a:ea typeface="Times New Roman"/>
                <a:cs typeface="Times New Roman"/>
              </a:rPr>
              <a:t>……/……/…………</a:t>
            </a:r>
            <a:endParaRPr lang="fr-FR" sz="1200" dirty="0">
              <a:effectLst/>
              <a:latin typeface="Calibri"/>
              <a:ea typeface="Times New Roman"/>
              <a:cs typeface="Times New Roman"/>
            </a:endParaRPr>
          </a:p>
          <a:p>
            <a:pPr marR="48895">
              <a:spcAft>
                <a:spcPts val="0"/>
              </a:spcAft>
            </a:pPr>
            <a:r>
              <a:rPr lang="fr-FR" sz="1100" dirty="0">
                <a:effectLst/>
                <a:latin typeface="Calibri"/>
                <a:ea typeface="Times New Roman"/>
                <a:cs typeface="Times New Roman"/>
              </a:rPr>
              <a:t> </a:t>
            </a:r>
            <a:endParaRPr lang="fr-FR" sz="1200" dirty="0">
              <a:effectLst/>
              <a:latin typeface="Calibri"/>
              <a:ea typeface="Times New Roman"/>
              <a:cs typeface="Times New Roman"/>
            </a:endParaRPr>
          </a:p>
          <a:p>
            <a:pPr marR="48895">
              <a:spcAft>
                <a:spcPts val="0"/>
              </a:spcAft>
            </a:pPr>
            <a:r>
              <a:rPr lang="fr-FR" sz="1200" dirty="0">
                <a:effectLst/>
                <a:latin typeface="Calibri"/>
                <a:ea typeface="Times New Roman"/>
                <a:cs typeface="Times New Roman"/>
              </a:rPr>
              <a:t>Adresse de l’adhérent : </a:t>
            </a:r>
            <a:r>
              <a:rPr lang="fr-FR" sz="1100" dirty="0">
                <a:effectLst/>
                <a:latin typeface="Calibri"/>
                <a:ea typeface="Times New Roman"/>
                <a:cs typeface="Times New Roman"/>
              </a:rPr>
              <a:t>…………………………………………………………………………………………………………………..</a:t>
            </a:r>
            <a:endParaRPr lang="fr-FR" sz="1200" dirty="0">
              <a:effectLst/>
              <a:latin typeface="Calibri"/>
              <a:ea typeface="Times New Roman"/>
              <a:cs typeface="Times New Roman"/>
            </a:endParaRPr>
          </a:p>
          <a:p>
            <a:pPr marL="180340" marR="48895">
              <a:spcAft>
                <a:spcPts val="0"/>
              </a:spcAft>
            </a:pPr>
            <a:r>
              <a:rPr lang="fr-FR" sz="1100" dirty="0">
                <a:effectLst/>
                <a:latin typeface="Calibri"/>
                <a:ea typeface="Times New Roman"/>
                <a:cs typeface="Times New Roman"/>
              </a:rPr>
              <a:t> </a:t>
            </a:r>
            <a:endParaRPr lang="fr-FR" sz="1200" dirty="0">
              <a:effectLst/>
              <a:latin typeface="Calibri"/>
              <a:ea typeface="Times New Roman"/>
              <a:cs typeface="Times New Roman"/>
            </a:endParaRPr>
          </a:p>
          <a:p>
            <a:pPr marR="48895">
              <a:spcAft>
                <a:spcPts val="0"/>
              </a:spcAft>
            </a:pPr>
            <a:r>
              <a:rPr lang="fr-FR" sz="1200" dirty="0">
                <a:effectLst/>
                <a:latin typeface="Calibri"/>
                <a:ea typeface="Times New Roman"/>
                <a:cs typeface="Times New Roman"/>
              </a:rPr>
              <a:t>Code postal : </a:t>
            </a:r>
            <a:r>
              <a:rPr lang="fr-FR" sz="1100" dirty="0">
                <a:effectLst/>
                <a:latin typeface="Calibri"/>
                <a:ea typeface="Times New Roman"/>
                <a:cs typeface="Times New Roman"/>
              </a:rPr>
              <a:t>…………………….		</a:t>
            </a:r>
            <a:r>
              <a:rPr lang="fr-FR" sz="1200" dirty="0">
                <a:effectLst/>
                <a:latin typeface="Calibri"/>
                <a:ea typeface="Times New Roman"/>
                <a:cs typeface="Times New Roman"/>
              </a:rPr>
              <a:t>Ville :</a:t>
            </a:r>
            <a:r>
              <a:rPr lang="fr-FR" sz="1100" dirty="0">
                <a:effectLst/>
                <a:latin typeface="Calibri"/>
                <a:ea typeface="Times New Roman"/>
                <a:cs typeface="Times New Roman"/>
              </a:rPr>
              <a:t>……………………………………………………………………………….</a:t>
            </a:r>
            <a:endParaRPr lang="fr-FR" sz="1200" dirty="0">
              <a:effectLst/>
              <a:latin typeface="Calibri"/>
              <a:ea typeface="Times New Roman"/>
              <a:cs typeface="Times New Roman"/>
            </a:endParaRPr>
          </a:p>
        </p:txBody>
      </p:sp>
      <p:sp>
        <p:nvSpPr>
          <p:cNvPr id="7" name="Text Box 6"/>
          <p:cNvSpPr txBox="1">
            <a:spLocks noChangeArrowheads="1"/>
          </p:cNvSpPr>
          <p:nvPr/>
        </p:nvSpPr>
        <p:spPr bwMode="auto">
          <a:xfrm>
            <a:off x="348934" y="3169711"/>
            <a:ext cx="6864982" cy="229493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nSpc>
                <a:spcPct val="115000"/>
              </a:lnSpc>
              <a:spcBef>
                <a:spcPts val="600"/>
              </a:spcBef>
            </a:pPr>
            <a:r>
              <a:rPr lang="fr-FR" sz="1100" b="1" i="1" u="sng" dirty="0">
                <a:effectLst>
                  <a:outerShdw blurRad="38100" dist="38100" dir="2700000" algn="tl">
                    <a:srgbClr val="000000">
                      <a:alpha val="43137"/>
                    </a:srgbClr>
                  </a:outerShdw>
                </a:effectLst>
                <a:ea typeface="Times New Roman"/>
                <a:cs typeface="Times New Roman"/>
              </a:rPr>
              <a:t>MERCI D’ECRIRE EN MAJUSCULES</a:t>
            </a:r>
            <a:r>
              <a:rPr lang="fr-FR" sz="1100" b="1" i="1" dirty="0">
                <a:ea typeface="Times New Roman"/>
                <a:cs typeface="Times New Roman"/>
              </a:rPr>
              <a:t>, </a:t>
            </a:r>
            <a:r>
              <a:rPr lang="fr-FR" sz="1100" i="1" dirty="0">
                <a:ea typeface="Times New Roman"/>
                <a:cs typeface="Times New Roman"/>
              </a:rPr>
              <a:t>vos coordonnées sont importantes tant pour prévenir d’un incident que de toutes modifications de cours. Une adresse mail est indispensable pour une bonne gestion de votre dossier. Elle ne sera pas communiquée.</a:t>
            </a:r>
          </a:p>
          <a:p>
            <a:pPr>
              <a:lnSpc>
                <a:spcPct val="115000"/>
              </a:lnSpc>
              <a:spcBef>
                <a:spcPts val="600"/>
              </a:spcBef>
              <a:spcAft>
                <a:spcPts val="1200"/>
              </a:spcAft>
            </a:pPr>
            <a:r>
              <a:rPr lang="fr-FR" sz="1200" dirty="0">
                <a:effectLst/>
                <a:latin typeface="Calibri"/>
                <a:ea typeface="Times New Roman"/>
                <a:cs typeface="Times New Roman"/>
              </a:rPr>
              <a:t>	    </a:t>
            </a:r>
            <a:r>
              <a:rPr lang="fr-FR" sz="1400" b="1" dirty="0">
                <a:effectLst/>
                <a:latin typeface="Calibri"/>
                <a:ea typeface="Times New Roman"/>
                <a:cs typeface="Times New Roman"/>
              </a:rPr>
              <a:t>PERE</a:t>
            </a:r>
            <a:r>
              <a:rPr lang="fr-FR" sz="1400" dirty="0">
                <a:effectLst/>
                <a:latin typeface="Calibri"/>
                <a:ea typeface="Times New Roman"/>
                <a:cs typeface="Times New Roman"/>
              </a:rPr>
              <a:t>			             </a:t>
            </a:r>
            <a:r>
              <a:rPr lang="fr-FR" sz="1400" b="1" dirty="0">
                <a:effectLst/>
                <a:latin typeface="Calibri"/>
                <a:ea typeface="Times New Roman"/>
                <a:cs typeface="Times New Roman"/>
              </a:rPr>
              <a:t>MERE</a:t>
            </a:r>
            <a:endParaRPr lang="fr-FR" sz="800" dirty="0">
              <a:effectLst/>
              <a:latin typeface="Calibri"/>
              <a:ea typeface="Times New Roman"/>
              <a:cs typeface="Times New Roman"/>
            </a:endParaRPr>
          </a:p>
          <a:p>
            <a:r>
              <a:rPr lang="fr-FR" sz="1200" dirty="0">
                <a:effectLst/>
                <a:latin typeface="Calibri"/>
                <a:ea typeface="Times New Roman"/>
                <a:cs typeface="Times New Roman"/>
              </a:rPr>
              <a:t>Nom et prénom : ………………………………………………            Nom et prénom : ………………………………………………</a:t>
            </a:r>
          </a:p>
          <a:p>
            <a:r>
              <a:rPr lang="fr-FR" sz="1200" dirty="0">
                <a:effectLst/>
                <a:latin typeface="Calibri"/>
                <a:ea typeface="Times New Roman"/>
                <a:cs typeface="Times New Roman"/>
              </a:rPr>
              <a:t>Tel. dom. :  …………………………………………………………           Tel dom. :  …………………………………………………………</a:t>
            </a:r>
          </a:p>
          <a:p>
            <a:r>
              <a:rPr lang="fr-FR" sz="1200" dirty="0">
                <a:effectLst/>
                <a:latin typeface="Calibri"/>
                <a:ea typeface="Times New Roman"/>
                <a:cs typeface="Times New Roman"/>
              </a:rPr>
              <a:t>Tel. trav. ou port.:   …………………………………………….            Tel. trav. ou port.:   …………………………………………….</a:t>
            </a:r>
          </a:p>
          <a:p>
            <a:r>
              <a:rPr lang="fr-FR" sz="1200" dirty="0">
                <a:effectLst/>
                <a:latin typeface="Calibri"/>
                <a:ea typeface="Times New Roman"/>
                <a:cs typeface="Times New Roman"/>
              </a:rPr>
              <a:t> e-mail : …………………………………………………………….             e-mail : …………………………………………………………….</a:t>
            </a:r>
          </a:p>
          <a:p>
            <a:pPr>
              <a:spcAft>
                <a:spcPts val="0"/>
              </a:spcAft>
            </a:pPr>
            <a:r>
              <a:rPr lang="fr-FR" sz="1200" dirty="0">
                <a:effectLst/>
                <a:latin typeface="Calibri"/>
                <a:ea typeface="Times New Roman"/>
                <a:cs typeface="Times New Roman"/>
              </a:rPr>
              <a:t> </a:t>
            </a:r>
          </a:p>
          <a:p>
            <a:pPr>
              <a:spcAft>
                <a:spcPts val="0"/>
              </a:spcAft>
            </a:pPr>
            <a:r>
              <a:rPr lang="fr-FR" sz="1200" b="1" dirty="0">
                <a:latin typeface="Calibri"/>
                <a:ea typeface="Times New Roman"/>
                <a:cs typeface="Times New Roman"/>
              </a:rPr>
              <a:t>Autre personne à joindre</a:t>
            </a:r>
            <a:r>
              <a:rPr lang="fr-FR" sz="1200" dirty="0">
                <a:latin typeface="Calibri"/>
                <a:ea typeface="Times New Roman"/>
                <a:cs typeface="Times New Roman"/>
              </a:rPr>
              <a:t> si absence:   Nom et Prénom: ………………………………………...... tel: …………………………..</a:t>
            </a:r>
          </a:p>
          <a:p>
            <a:pPr>
              <a:spcAft>
                <a:spcPts val="0"/>
              </a:spcAft>
            </a:pPr>
            <a:endParaRPr lang="fr-FR" sz="1200" dirty="0">
              <a:effectLst/>
              <a:latin typeface="Calibri"/>
              <a:ea typeface="Times New Roman"/>
              <a:cs typeface="Times New Roman"/>
            </a:endParaRPr>
          </a:p>
          <a:p>
            <a:pPr>
              <a:spcAft>
                <a:spcPts val="0"/>
              </a:spcAft>
            </a:pPr>
            <a:r>
              <a:rPr lang="fr-FR" sz="1100" dirty="0">
                <a:effectLst/>
                <a:latin typeface="Calibri"/>
                <a:ea typeface="Times New Roman"/>
                <a:cs typeface="Times New Roman"/>
              </a:rPr>
              <a:t> </a:t>
            </a:r>
            <a:endParaRPr lang="fr-FR" sz="1200" dirty="0">
              <a:effectLst/>
              <a:latin typeface="Calibri"/>
              <a:ea typeface="Times New Roman"/>
              <a:cs typeface="Times New Roman"/>
            </a:endParaRPr>
          </a:p>
          <a:p>
            <a:pPr>
              <a:spcAft>
                <a:spcPts val="0"/>
              </a:spcAft>
            </a:pPr>
            <a:r>
              <a:rPr lang="fr-FR" sz="1100" dirty="0">
                <a:effectLst/>
                <a:latin typeface="Calibri"/>
                <a:ea typeface="Times New Roman"/>
                <a:cs typeface="Times New Roman"/>
              </a:rPr>
              <a:t> </a:t>
            </a:r>
            <a:endParaRPr lang="fr-FR" sz="1200" dirty="0">
              <a:effectLst/>
              <a:latin typeface="Calibri"/>
              <a:ea typeface="Times New Roman"/>
              <a:cs typeface="Times New Roman"/>
            </a:endParaRPr>
          </a:p>
        </p:txBody>
      </p:sp>
      <p:sp>
        <p:nvSpPr>
          <p:cNvPr id="8" name="AutoShape 9"/>
          <p:cNvSpPr>
            <a:spLocks noChangeArrowheads="1"/>
          </p:cNvSpPr>
          <p:nvPr/>
        </p:nvSpPr>
        <p:spPr bwMode="auto">
          <a:xfrm>
            <a:off x="1692399" y="5850756"/>
            <a:ext cx="144000" cy="14400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fr-FR"/>
          </a:p>
        </p:txBody>
      </p:sp>
      <p:sp>
        <p:nvSpPr>
          <p:cNvPr id="10" name="Rectangle 3"/>
          <p:cNvSpPr>
            <a:spLocks noChangeArrowheads="1"/>
          </p:cNvSpPr>
          <p:nvPr/>
        </p:nvSpPr>
        <p:spPr bwMode="auto">
          <a:xfrm>
            <a:off x="0" y="0"/>
            <a:ext cx="75612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12" name="AutoShape 9"/>
          <p:cNvSpPr>
            <a:spLocks noChangeArrowheads="1"/>
          </p:cNvSpPr>
          <p:nvPr/>
        </p:nvSpPr>
        <p:spPr bwMode="auto">
          <a:xfrm>
            <a:off x="4308475" y="5850756"/>
            <a:ext cx="158400" cy="14400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fr-FR"/>
          </a:p>
        </p:txBody>
      </p:sp>
      <p:cxnSp>
        <p:nvCxnSpPr>
          <p:cNvPr id="14" name="Connecteur droit 13"/>
          <p:cNvCxnSpPr/>
          <p:nvPr/>
        </p:nvCxnSpPr>
        <p:spPr>
          <a:xfrm>
            <a:off x="348934" y="3762524"/>
            <a:ext cx="6864982" cy="0"/>
          </a:xfrm>
          <a:prstGeom prst="line">
            <a:avLst/>
          </a:prstGeom>
        </p:spPr>
        <p:style>
          <a:lnRef idx="1">
            <a:schemeClr val="dk1"/>
          </a:lnRef>
          <a:fillRef idx="0">
            <a:schemeClr val="dk1"/>
          </a:fillRef>
          <a:effectRef idx="0">
            <a:schemeClr val="dk1"/>
          </a:effectRef>
          <a:fontRef idx="minor">
            <a:schemeClr val="tx1"/>
          </a:fontRef>
        </p:style>
      </p:cxnSp>
      <p:cxnSp>
        <p:nvCxnSpPr>
          <p:cNvPr id="16" name="Connecteur droit 15"/>
          <p:cNvCxnSpPr/>
          <p:nvPr/>
        </p:nvCxnSpPr>
        <p:spPr>
          <a:xfrm>
            <a:off x="3781425" y="3762524"/>
            <a:ext cx="0" cy="360040"/>
          </a:xfrm>
          <a:prstGeom prst="line">
            <a:avLst/>
          </a:prstGeom>
        </p:spPr>
        <p:style>
          <a:lnRef idx="1">
            <a:schemeClr val="dk1"/>
          </a:lnRef>
          <a:fillRef idx="0">
            <a:schemeClr val="dk1"/>
          </a:fillRef>
          <a:effectRef idx="0">
            <a:schemeClr val="dk1"/>
          </a:effectRef>
          <a:fontRef idx="minor">
            <a:schemeClr val="tx1"/>
          </a:fontRef>
        </p:style>
      </p:cxnSp>
      <p:sp>
        <p:nvSpPr>
          <p:cNvPr id="18" name="Rectangle 17"/>
          <p:cNvSpPr/>
          <p:nvPr/>
        </p:nvSpPr>
        <p:spPr>
          <a:xfrm>
            <a:off x="341580" y="6828835"/>
            <a:ext cx="6899790" cy="3247043"/>
          </a:xfrm>
          <a:prstGeom prst="rect">
            <a:avLst/>
          </a:prstGeom>
        </p:spPr>
        <p:txBody>
          <a:bodyPr wrap="square">
            <a:spAutoFit/>
          </a:bodyPr>
          <a:lstStyle/>
          <a:p>
            <a:r>
              <a:rPr lang="fr-FR" sz="1100" dirty="0"/>
              <a:t>L’adhérent s’engage au sein de l’association  pour l’année sportive 2025-2026, à suivre régulièrement et </a:t>
            </a:r>
            <a:r>
              <a:rPr lang="fr-FR" sz="1100" u="sng" dirty="0"/>
              <a:t>à respecter</a:t>
            </a:r>
            <a:r>
              <a:rPr lang="fr-FR" sz="1100" dirty="0"/>
              <a:t> les heures d’entrainement, </a:t>
            </a:r>
            <a:r>
              <a:rPr lang="fr-FR" sz="1100" u="sng" dirty="0"/>
              <a:t>à participer </a:t>
            </a:r>
            <a:r>
              <a:rPr lang="fr-FR" sz="1100" dirty="0"/>
              <a:t>aux défilés et compétitions qui lui seront proposées. Les parents  s’engagent  </a:t>
            </a:r>
            <a:r>
              <a:rPr lang="fr-FR" sz="1100" b="1" u="sng" dirty="0"/>
              <a:t>à vérifier que le responsable est présent</a:t>
            </a:r>
            <a:r>
              <a:rPr lang="fr-FR" sz="1100" b="1" dirty="0"/>
              <a:t> </a:t>
            </a:r>
            <a:r>
              <a:rPr lang="fr-FR" sz="1100" dirty="0"/>
              <a:t>dans la salle d’entrainement avant de laisser leur enfant, ils s’engagent </a:t>
            </a:r>
            <a:r>
              <a:rPr lang="fr-FR" sz="1100" b="1" dirty="0"/>
              <a:t>à </a:t>
            </a:r>
            <a:r>
              <a:rPr lang="fr-FR" sz="1100" b="1" u="sng" dirty="0"/>
              <a:t>répondre aux SMS et mails qui leur sont adressés</a:t>
            </a:r>
            <a:r>
              <a:rPr lang="fr-FR" sz="1100" dirty="0"/>
              <a:t>.</a:t>
            </a:r>
          </a:p>
          <a:p>
            <a:endParaRPr lang="fr-FR" sz="200" dirty="0"/>
          </a:p>
          <a:p>
            <a:r>
              <a:rPr lang="fr-FR" sz="1100" dirty="0"/>
              <a:t>L’adhérent s’engage à venir avec une tenue de sport adéquate et correcte.  Le règlement interne (ci-joint et consultable sur le site internet) est considéré comme accepté par l’adhérent et sa famille au moment de l’inscription. </a:t>
            </a:r>
          </a:p>
          <a:p>
            <a:r>
              <a:rPr lang="fr-FR" sz="1100" dirty="0"/>
              <a:t>L’adhérent ne pourra participer aux défilés qu’après règlement de la cotisation et de la tenue obligatoire. </a:t>
            </a:r>
          </a:p>
          <a:p>
            <a:endParaRPr lang="fr-FR" sz="200" dirty="0"/>
          </a:p>
          <a:p>
            <a:r>
              <a:rPr lang="fr-FR" sz="1100" u="sng" dirty="0"/>
              <a:t>Un chèque de caution de 100 € </a:t>
            </a:r>
            <a:r>
              <a:rPr lang="fr-FR" sz="1100" dirty="0"/>
              <a:t>sera déposé lors de l’adhésion pour garantir le prêt de costumes et accessoires.</a:t>
            </a:r>
          </a:p>
          <a:p>
            <a:r>
              <a:rPr lang="fr-FR" sz="1200" dirty="0"/>
              <a:t> </a:t>
            </a:r>
          </a:p>
          <a:p>
            <a:r>
              <a:rPr lang="fr-FR" sz="1100" dirty="0"/>
              <a:t>En cas d’accident, je soussigné(e) ________________________ , donne pouvoir aux responsables du club pour entreprendre les démarches d’urgences nécessaires à la prise en charge de l’accidenté(e) par les services de secours les plus proches.</a:t>
            </a:r>
          </a:p>
          <a:p>
            <a:r>
              <a:rPr lang="fr-FR" sz="1100" b="1" dirty="0"/>
              <a:t>Mentionner les allergies éventuelles </a:t>
            </a:r>
            <a:r>
              <a:rPr lang="fr-FR" sz="1100" dirty="0"/>
              <a:t>:………………………………………….</a:t>
            </a:r>
          </a:p>
          <a:p>
            <a:r>
              <a:rPr lang="fr-FR" sz="1100" dirty="0"/>
              <a:t> </a:t>
            </a:r>
          </a:p>
          <a:p>
            <a:r>
              <a:rPr lang="fr-FR" sz="1100" b="1" dirty="0"/>
              <a:t>Fait à . . . . . . . . . . . . . . . . ., le . . . .  / . . . .  / . . . . . . .      Signature :</a:t>
            </a:r>
            <a:endParaRPr lang="fr-FR" sz="1100" dirty="0"/>
          </a:p>
          <a:p>
            <a:r>
              <a:rPr lang="fr-FR" sz="1100" dirty="0"/>
              <a:t> </a:t>
            </a:r>
          </a:p>
          <a:p>
            <a:r>
              <a:rPr lang="fr-FR" sz="1100" dirty="0"/>
              <a:t> Tel Président : 06.17.94.01.64 </a:t>
            </a:r>
          </a:p>
          <a:p>
            <a:endParaRPr lang="fr-FR" sz="1200" dirty="0"/>
          </a:p>
        </p:txBody>
      </p:sp>
      <p:cxnSp>
        <p:nvCxnSpPr>
          <p:cNvPr id="19" name="Connecteur droit 18"/>
          <p:cNvCxnSpPr/>
          <p:nvPr/>
        </p:nvCxnSpPr>
        <p:spPr>
          <a:xfrm>
            <a:off x="364869" y="4122564"/>
            <a:ext cx="6864982" cy="0"/>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4"/>
          <p:cNvCxnSpPr/>
          <p:nvPr/>
        </p:nvCxnSpPr>
        <p:spPr>
          <a:xfrm>
            <a:off x="334833" y="5058668"/>
            <a:ext cx="6864982" cy="0"/>
          </a:xfrm>
          <a:prstGeom prst="line">
            <a:avLst/>
          </a:prstGeom>
        </p:spPr>
        <p:style>
          <a:lnRef idx="1">
            <a:schemeClr val="dk1"/>
          </a:lnRef>
          <a:fillRef idx="0">
            <a:schemeClr val="dk1"/>
          </a:fillRef>
          <a:effectRef idx="0">
            <a:schemeClr val="dk1"/>
          </a:effectRef>
          <a:fontRef idx="minor">
            <a:schemeClr val="tx1"/>
          </a:fontRef>
        </p:style>
      </p:cxnSp>
      <p:pic>
        <p:nvPicPr>
          <p:cNvPr id="17" name="Picture 6" descr="D:\Documents\MAJO du Luberon\Administratif\FEDERATION\FFSTB\2017 statuts FFSTB\Outlook-148516718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2585" y="228600"/>
            <a:ext cx="781726" cy="1097285"/>
          </a:xfrm>
          <a:prstGeom prst="rect">
            <a:avLst/>
          </a:prstGeom>
          <a:noFill/>
          <a:extLst>
            <a:ext uri="{909E8E84-426E-40DD-AFC4-6F175D3DCCD1}">
              <a14:hiddenFill xmlns:a14="http://schemas.microsoft.com/office/drawing/2010/main">
                <a:solidFill>
                  <a:srgbClr val="FFFFFF"/>
                </a:solidFill>
              </a14:hiddenFill>
            </a:ext>
          </a:extLst>
        </p:spPr>
      </p:pic>
      <p:sp>
        <p:nvSpPr>
          <p:cNvPr id="20" name="AutoShape 9">
            <a:extLst>
              <a:ext uri="{FF2B5EF4-FFF2-40B4-BE49-F238E27FC236}">
                <a16:creationId xmlns:a16="http://schemas.microsoft.com/office/drawing/2014/main" id="{B89606CA-A915-151A-3107-6C012F3D7A84}"/>
              </a:ext>
            </a:extLst>
          </p:cNvPr>
          <p:cNvSpPr>
            <a:spLocks noChangeArrowheads="1"/>
          </p:cNvSpPr>
          <p:nvPr/>
        </p:nvSpPr>
        <p:spPr bwMode="auto">
          <a:xfrm>
            <a:off x="1692399" y="6570852"/>
            <a:ext cx="144000" cy="14400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fr-FR"/>
          </a:p>
        </p:txBody>
      </p:sp>
      <p:sp>
        <p:nvSpPr>
          <p:cNvPr id="21" name="AutoShape 9">
            <a:extLst>
              <a:ext uri="{FF2B5EF4-FFF2-40B4-BE49-F238E27FC236}">
                <a16:creationId xmlns:a16="http://schemas.microsoft.com/office/drawing/2014/main" id="{33DA7047-0043-16C9-A622-C67EA7E75C85}"/>
              </a:ext>
            </a:extLst>
          </p:cNvPr>
          <p:cNvSpPr>
            <a:spLocks noChangeArrowheads="1"/>
          </p:cNvSpPr>
          <p:nvPr/>
        </p:nvSpPr>
        <p:spPr bwMode="auto">
          <a:xfrm>
            <a:off x="4308475" y="6570852"/>
            <a:ext cx="144000" cy="14400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fr-F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8878" y="248990"/>
            <a:ext cx="1283784" cy="1283784"/>
          </a:xfrm>
          <a:prstGeom prst="rect">
            <a:avLst/>
          </a:prstGeom>
        </p:spPr>
      </p:pic>
      <p:sp>
        <p:nvSpPr>
          <p:cNvPr id="23" name="ZoneTexte 12"/>
          <p:cNvSpPr txBox="1"/>
          <p:nvPr/>
        </p:nvSpPr>
        <p:spPr>
          <a:xfrm>
            <a:off x="160870" y="9926411"/>
            <a:ext cx="7089379" cy="415498"/>
          </a:xfrm>
          <a:prstGeom prst="rect">
            <a:avLst/>
          </a:prstGeom>
          <a:noFill/>
          <a:ln>
            <a:noFill/>
          </a:ln>
        </p:spPr>
        <p:txBody>
          <a:bodyPr wrap="square" rtlCol="0">
            <a:spAutoFit/>
          </a:bodyPr>
          <a:lstStyle/>
          <a:p>
            <a:pPr algn="ctr"/>
            <a:r>
              <a:rPr lang="fr-FR" sz="1050" dirty="0"/>
              <a:t>Les </a:t>
            </a:r>
            <a:r>
              <a:rPr lang="fr-FR" sz="1050" dirty="0" err="1"/>
              <a:t>Majos</a:t>
            </a:r>
            <a:r>
              <a:rPr lang="fr-FR" sz="1050" dirty="0"/>
              <a:t> du Luberon -  977 chemin des Moulières 84 120 PERTUIS</a:t>
            </a:r>
            <a:endParaRPr lang="en-US" sz="1050" dirty="0"/>
          </a:p>
          <a:p>
            <a:pPr algn="ctr"/>
            <a:r>
              <a:rPr lang="fr-FR" sz="1050" dirty="0"/>
              <a:t>SIREN 753 924 117 - contact@majosdulub.fr</a:t>
            </a:r>
            <a:endParaRPr lang="en-US" dirty="0"/>
          </a:p>
        </p:txBody>
      </p:sp>
    </p:spTree>
    <p:extLst>
      <p:ext uri="{BB962C8B-B14F-4D97-AF65-F5344CB8AC3E}">
        <p14:creationId xmlns:p14="http://schemas.microsoft.com/office/powerpoint/2010/main" val="282561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p:cNvSpPr txBox="1"/>
          <p:nvPr/>
        </p:nvSpPr>
        <p:spPr>
          <a:xfrm>
            <a:off x="441300" y="5181700"/>
            <a:ext cx="6613561" cy="2031325"/>
          </a:xfrm>
          <a:prstGeom prst="rect">
            <a:avLst/>
          </a:prstGeom>
          <a:noFill/>
          <a:ln>
            <a:solidFill>
              <a:schemeClr val="tx1"/>
            </a:solidFill>
          </a:ln>
        </p:spPr>
        <p:txBody>
          <a:bodyPr wrap="square" rtlCol="0">
            <a:spAutoFit/>
          </a:bodyPr>
          <a:lstStyle/>
          <a:p>
            <a:r>
              <a:rPr lang="fr-FR" sz="1400" b="1" u="sng" dirty="0"/>
              <a:t>COTISATION </a:t>
            </a:r>
            <a:r>
              <a:rPr lang="fr-FR" sz="1400" b="1" dirty="0"/>
              <a:t>: 200 € </a:t>
            </a:r>
            <a:r>
              <a:rPr lang="fr-FR" sz="1100" dirty="0"/>
              <a:t>dont 30€ d’adhésion à l’association</a:t>
            </a:r>
            <a:endParaRPr lang="fr-FR" sz="1200" dirty="0"/>
          </a:p>
          <a:p>
            <a:r>
              <a:rPr lang="fr-FR" sz="1200" b="1" dirty="0"/>
              <a:t>      </a:t>
            </a:r>
          </a:p>
          <a:p>
            <a:r>
              <a:rPr lang="fr-FR" sz="1200" u="sng" dirty="0"/>
              <a:t>Pour les nouvelles inscriptions:    </a:t>
            </a:r>
          </a:p>
          <a:p>
            <a:r>
              <a:rPr lang="fr-FR" sz="1200" dirty="0"/>
              <a:t>1 Baguette et 1 tenue (justaucorps et short)             </a:t>
            </a:r>
            <a:r>
              <a:rPr lang="fr-FR" sz="1100" dirty="0"/>
              <a:t>     </a:t>
            </a:r>
            <a:r>
              <a:rPr lang="fr-FR" sz="1200" b="1" dirty="0"/>
              <a:t>95 €</a:t>
            </a:r>
            <a:r>
              <a:rPr lang="fr-FR" sz="1400" b="1" dirty="0"/>
              <a:t>  </a:t>
            </a:r>
            <a:r>
              <a:rPr lang="fr-FR" sz="1100" i="1" dirty="0"/>
              <a:t>(prix coutant, commande par le club)</a:t>
            </a:r>
            <a:endParaRPr lang="fr-FR" sz="1100" dirty="0"/>
          </a:p>
          <a:p>
            <a:endParaRPr lang="fr-FR" sz="1200" b="1" dirty="0"/>
          </a:p>
          <a:p>
            <a:r>
              <a:rPr lang="fr-FR" sz="1200" b="1" dirty="0"/>
              <a:t>Tout besoin de tenue supplémentaire sera facturé</a:t>
            </a:r>
          </a:p>
          <a:p>
            <a:endParaRPr lang="fr-FR" sz="1200" b="1" dirty="0"/>
          </a:p>
          <a:p>
            <a:r>
              <a:rPr lang="fr-FR" sz="1200" u="sng" dirty="0"/>
              <a:t>Chèque de caution 100 € </a:t>
            </a:r>
            <a:r>
              <a:rPr lang="fr-FR" sz="1100" u="sng" dirty="0"/>
              <a:t>(pour les prêts de vêtements des défilés)</a:t>
            </a:r>
            <a:r>
              <a:rPr lang="fr-FR" sz="1200" u="sng" dirty="0"/>
              <a:t>:</a:t>
            </a:r>
          </a:p>
          <a:p>
            <a:endParaRPr lang="fr-FR" sz="1400" u="sng" dirty="0"/>
          </a:p>
          <a:p>
            <a:r>
              <a:rPr lang="fr-FR" sz="1200" dirty="0"/>
              <a:t>Chèque n°		tiré:		Banque:</a:t>
            </a:r>
          </a:p>
        </p:txBody>
      </p:sp>
      <p:sp>
        <p:nvSpPr>
          <p:cNvPr id="4" name="Text Box 13"/>
          <p:cNvSpPr txBox="1">
            <a:spLocks noChangeArrowheads="1"/>
          </p:cNvSpPr>
          <p:nvPr/>
        </p:nvSpPr>
        <p:spPr bwMode="auto">
          <a:xfrm>
            <a:off x="455570" y="1473658"/>
            <a:ext cx="6642100" cy="306090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FR" sz="1200" b="1" dirty="0">
                <a:effectLst/>
                <a:latin typeface="Calibri"/>
                <a:ea typeface="Times New Roman"/>
                <a:cs typeface="Times New Roman"/>
              </a:rPr>
              <a:t>ELEMENTS OBLIGATOIRES POUR L’INSCRIPTION</a:t>
            </a:r>
            <a:endParaRPr lang="fr-FR" sz="1100" b="1" dirty="0">
              <a:latin typeface="Calibri"/>
              <a:ea typeface="Times New Roman"/>
              <a:cs typeface="Times New Roman"/>
            </a:endParaRPr>
          </a:p>
          <a:p>
            <a:pPr algn="ctr">
              <a:spcAft>
                <a:spcPts val="0"/>
              </a:spcAft>
            </a:pPr>
            <a:r>
              <a:rPr lang="fr-FR" sz="1100" b="1" dirty="0">
                <a:latin typeface="Calibri"/>
                <a:ea typeface="Times New Roman"/>
                <a:cs typeface="Times New Roman"/>
              </a:rPr>
              <a:t>           </a:t>
            </a:r>
            <a:r>
              <a:rPr lang="fr-FR" sz="1200" i="1" dirty="0">
                <a:ea typeface="Times New Roman"/>
                <a:cs typeface="Times New Roman"/>
              </a:rPr>
              <a:t>L’enfant ne sera accepté en entraînement qu’après réception des documents.</a:t>
            </a:r>
            <a:r>
              <a:rPr lang="fr-FR" sz="1100" dirty="0">
                <a:ea typeface="Times New Roman"/>
                <a:cs typeface="Times New Roman"/>
              </a:rPr>
              <a:t>	 </a:t>
            </a:r>
            <a:endParaRPr lang="fr-FR" sz="1100" dirty="0">
              <a:effectLst/>
              <a:latin typeface="Calibri"/>
              <a:ea typeface="Times New Roman"/>
              <a:cs typeface="Times New Roman"/>
            </a:endParaRPr>
          </a:p>
          <a:p>
            <a:pPr>
              <a:spcAft>
                <a:spcPts val="0"/>
              </a:spcAft>
            </a:pPr>
            <a:r>
              <a:rPr lang="fr-FR" sz="1200" dirty="0">
                <a:effectLst/>
                <a:latin typeface="Calibri"/>
                <a:ea typeface="Times New Roman"/>
                <a:cs typeface="Times New Roman"/>
              </a:rPr>
              <a:t>  </a:t>
            </a:r>
            <a:r>
              <a:rPr lang="fr-FR" sz="1200" dirty="0">
                <a:latin typeface="Calibri"/>
                <a:ea typeface="Times New Roman"/>
                <a:cs typeface="Times New Roman"/>
              </a:rPr>
              <a:t>       </a:t>
            </a:r>
          </a:p>
          <a:p>
            <a:pPr>
              <a:spcAft>
                <a:spcPts val="0"/>
              </a:spcAft>
            </a:pPr>
            <a:r>
              <a:rPr lang="fr-FR" sz="1200" dirty="0">
                <a:latin typeface="Calibri"/>
                <a:ea typeface="Times New Roman"/>
                <a:cs typeface="Times New Roman"/>
              </a:rPr>
              <a:t>        </a:t>
            </a:r>
            <a:r>
              <a:rPr lang="fr-FR" sz="1200" dirty="0">
                <a:ea typeface="Times New Roman"/>
                <a:cs typeface="Times New Roman"/>
              </a:rPr>
              <a:t>Attestation QS sport                  </a:t>
            </a:r>
            <a:r>
              <a:rPr lang="fr-FR" sz="1100" dirty="0">
                <a:ea typeface="Times New Roman"/>
                <a:cs typeface="Times New Roman"/>
              </a:rPr>
              <a:t> </a:t>
            </a:r>
            <a:r>
              <a:rPr lang="fr-FR" sz="1200" dirty="0">
                <a:ea typeface="Times New Roman"/>
                <a:cs typeface="Times New Roman"/>
              </a:rPr>
              <a:t>Paiement intégral </a:t>
            </a:r>
            <a:r>
              <a:rPr lang="fr-FR" sz="1050" dirty="0">
                <a:latin typeface="Calibri"/>
                <a:ea typeface="Times New Roman"/>
                <a:cs typeface="Times New Roman"/>
              </a:rPr>
              <a:t>                  </a:t>
            </a:r>
            <a:r>
              <a:rPr lang="fr-FR" sz="1200" dirty="0">
                <a:cs typeface="Times New Roman"/>
              </a:rPr>
              <a:t>Copie de l’Assurance Responsabilité Civile</a:t>
            </a:r>
          </a:p>
          <a:p>
            <a:pPr>
              <a:spcAft>
                <a:spcPts val="0"/>
              </a:spcAft>
            </a:pPr>
            <a:r>
              <a:rPr lang="fr-FR" sz="1200" dirty="0">
                <a:latin typeface="Calibri"/>
                <a:ea typeface="Times New Roman"/>
                <a:cs typeface="Times New Roman"/>
              </a:rPr>
              <a:t>  </a:t>
            </a:r>
          </a:p>
          <a:p>
            <a:pPr>
              <a:spcAft>
                <a:spcPts val="0"/>
              </a:spcAft>
            </a:pPr>
            <a:r>
              <a:rPr lang="fr-FR" sz="1200" dirty="0">
                <a:latin typeface="Calibri"/>
                <a:ea typeface="Times New Roman"/>
                <a:cs typeface="Times New Roman"/>
              </a:rPr>
              <a:t> </a:t>
            </a:r>
            <a:r>
              <a:rPr lang="fr-FR" sz="1200" dirty="0">
                <a:ea typeface="Times New Roman"/>
                <a:cs typeface="Times New Roman"/>
              </a:rPr>
              <a:t>Les documents suivants </a:t>
            </a:r>
            <a:r>
              <a:rPr lang="fr-FR" sz="1200" u="sng" dirty="0">
                <a:ea typeface="Times New Roman"/>
                <a:cs typeface="Times New Roman"/>
              </a:rPr>
              <a:t>demandés par notre fédération</a:t>
            </a:r>
            <a:r>
              <a:rPr lang="fr-FR" sz="1200" dirty="0">
                <a:ea typeface="Times New Roman"/>
                <a:cs typeface="Times New Roman"/>
              </a:rPr>
              <a:t> sont indispensables et doivent nous être </a:t>
            </a:r>
            <a:r>
              <a:rPr lang="fr-FR" sz="1200" b="1" dirty="0">
                <a:ea typeface="Times New Roman"/>
                <a:cs typeface="Times New Roman"/>
              </a:rPr>
              <a:t>envoyés le plus tôt possible par mail </a:t>
            </a:r>
            <a:r>
              <a:rPr lang="fr-FR" sz="1100" b="1" u="sng" dirty="0">
                <a:hlinkClick r:id="rId2"/>
              </a:rPr>
              <a:t> </a:t>
            </a:r>
            <a:r>
              <a:rPr lang="fr-FR" sz="1200" u="sng" dirty="0">
                <a:hlinkClick r:id="rId2"/>
              </a:rPr>
              <a:t>contact@majosdulub.fr </a:t>
            </a:r>
            <a:endParaRPr lang="fr-FR" sz="1200" dirty="0">
              <a:ea typeface="Times New Roman"/>
              <a:cs typeface="Times New Roman"/>
            </a:endParaRPr>
          </a:p>
          <a:p>
            <a:pPr>
              <a:spcAft>
                <a:spcPts val="0"/>
              </a:spcAft>
            </a:pPr>
            <a:r>
              <a:rPr lang="fr-FR" sz="500" dirty="0">
                <a:ea typeface="Times New Roman"/>
                <a:cs typeface="Times New Roman"/>
              </a:rPr>
              <a:t> </a:t>
            </a:r>
            <a:r>
              <a:rPr lang="fr-FR" sz="300" dirty="0">
                <a:ea typeface="Times New Roman"/>
                <a:cs typeface="Times New Roman"/>
              </a:rPr>
              <a:t>      </a:t>
            </a:r>
            <a:r>
              <a:rPr lang="fr-FR" sz="500" dirty="0">
                <a:ea typeface="Times New Roman"/>
                <a:cs typeface="Times New Roman"/>
              </a:rPr>
              <a:t>   </a:t>
            </a:r>
          </a:p>
          <a:p>
            <a:pPr>
              <a:spcAft>
                <a:spcPts val="0"/>
              </a:spcAft>
            </a:pPr>
            <a:r>
              <a:rPr lang="fr-FR" sz="1200" dirty="0">
                <a:ea typeface="Times New Roman"/>
                <a:cs typeface="Times New Roman"/>
              </a:rPr>
              <a:t>           Photocopie de la carte d’identité </a:t>
            </a:r>
            <a:r>
              <a:rPr lang="fr-FR" sz="1100" i="1" dirty="0">
                <a:ea typeface="Times New Roman"/>
                <a:cs typeface="Times New Roman"/>
              </a:rPr>
              <a:t>(recto/verso) </a:t>
            </a:r>
            <a:r>
              <a:rPr lang="fr-FR" sz="1200" dirty="0">
                <a:ea typeface="Times New Roman"/>
                <a:cs typeface="Times New Roman"/>
              </a:rPr>
              <a:t>	                  1 photo </a:t>
            </a:r>
          </a:p>
          <a:p>
            <a:pPr>
              <a:spcAft>
                <a:spcPts val="0"/>
              </a:spcAft>
            </a:pPr>
            <a:r>
              <a:rPr lang="fr-FR" sz="1200" dirty="0">
                <a:ea typeface="Times New Roman"/>
                <a:cs typeface="Times New Roman"/>
              </a:rPr>
              <a:t>           </a:t>
            </a:r>
            <a:r>
              <a:rPr lang="fr-FR" sz="1200" b="1" dirty="0">
                <a:ea typeface="Times New Roman"/>
                <a:cs typeface="Times New Roman"/>
              </a:rPr>
              <a:t>ou</a:t>
            </a:r>
            <a:r>
              <a:rPr lang="fr-FR" sz="1200" dirty="0">
                <a:ea typeface="Times New Roman"/>
                <a:cs typeface="Times New Roman"/>
              </a:rPr>
              <a:t> livret de famille </a:t>
            </a:r>
            <a:r>
              <a:rPr lang="fr-FR" sz="1100" i="1" dirty="0">
                <a:ea typeface="Times New Roman"/>
                <a:cs typeface="Times New Roman"/>
              </a:rPr>
              <a:t> (feuillets parents/enfant) </a:t>
            </a:r>
          </a:p>
          <a:p>
            <a:pPr>
              <a:spcAft>
                <a:spcPts val="0"/>
              </a:spcAft>
            </a:pPr>
            <a:r>
              <a:rPr lang="fr-FR" sz="1100" dirty="0">
                <a:ea typeface="Times New Roman"/>
                <a:cs typeface="Times New Roman"/>
              </a:rPr>
              <a:t>(</a:t>
            </a:r>
            <a:r>
              <a:rPr lang="fr-FR" sz="1100" u="sng" dirty="0">
                <a:ea typeface="Times New Roman"/>
                <a:cs typeface="Times New Roman"/>
              </a:rPr>
              <a:t>si vous ne pouvez scanner vos documents</a:t>
            </a:r>
            <a:r>
              <a:rPr lang="fr-FR" sz="1100" dirty="0">
                <a:ea typeface="Times New Roman"/>
                <a:cs typeface="Times New Roman"/>
              </a:rPr>
              <a:t>, merci de nous communiquer des photocopies de bonne qualité)</a:t>
            </a:r>
            <a:endParaRPr lang="fr-FR" sz="1100" u="sng" dirty="0">
              <a:effectLst/>
              <a:latin typeface="Calibri"/>
              <a:ea typeface="Times New Roman"/>
              <a:cs typeface="Times New Roman"/>
            </a:endParaRPr>
          </a:p>
          <a:p>
            <a:pPr>
              <a:spcAft>
                <a:spcPts val="0"/>
              </a:spcAft>
            </a:pPr>
            <a:endParaRPr lang="fr-FR" sz="1100" dirty="0">
              <a:effectLst/>
              <a:latin typeface="Calibri"/>
              <a:ea typeface="Times New Roman"/>
              <a:cs typeface="Times New Roman"/>
            </a:endParaRPr>
          </a:p>
          <a:p>
            <a:pPr>
              <a:spcAft>
                <a:spcPts val="0"/>
              </a:spcAft>
            </a:pPr>
            <a:r>
              <a:rPr lang="fr-FR" sz="1100" i="1" dirty="0">
                <a:latin typeface="Calibri"/>
                <a:ea typeface="Times New Roman"/>
                <a:cs typeface="Times New Roman"/>
              </a:rPr>
              <a:t> En confiant ces documents administratifs, j’ai bien compris que je donne mon consentement au recueil et au traitement des données concernant mon enfant et j’accepte que ces données soient transmises à la fédération uniquement pour permettre la pratique de ce sport. La politique de traitement des données personnelles est consultable sur le site </a:t>
            </a:r>
            <a:r>
              <a:rPr lang="fr-FR" sz="1100" i="1" dirty="0">
                <a:latin typeface="Calibri"/>
                <a:ea typeface="Times New Roman"/>
                <a:cs typeface="Times New Roman"/>
                <a:hlinkClick r:id="rId3"/>
              </a:rPr>
              <a:t>https://www.majosdulub.fr</a:t>
            </a:r>
            <a:r>
              <a:rPr lang="fr-FR" sz="1100" i="1" dirty="0">
                <a:latin typeface="Calibri"/>
                <a:ea typeface="Times New Roman"/>
                <a:cs typeface="Times New Roman"/>
              </a:rPr>
              <a:t>.</a:t>
            </a:r>
          </a:p>
          <a:p>
            <a:pPr>
              <a:spcAft>
                <a:spcPts val="0"/>
              </a:spcAft>
            </a:pPr>
            <a:r>
              <a:rPr lang="fr-FR" sz="1100" i="1" dirty="0">
                <a:latin typeface="Calibri"/>
                <a:ea typeface="Times New Roman"/>
                <a:cs typeface="Times New Roman"/>
              </a:rPr>
              <a:t>	</a:t>
            </a:r>
            <a:r>
              <a:rPr lang="fr-FR" sz="1100" b="1" i="1" dirty="0">
                <a:latin typeface="Calibri"/>
                <a:ea typeface="Times New Roman"/>
                <a:cs typeface="Times New Roman"/>
              </a:rPr>
              <a:t>A pertuis le:  ___  / ___  /20 ___      signature:</a:t>
            </a:r>
          </a:p>
          <a:p>
            <a:pPr>
              <a:spcAft>
                <a:spcPts val="0"/>
              </a:spcAft>
            </a:pPr>
            <a:endParaRPr lang="fr-FR" sz="1100" dirty="0">
              <a:effectLst/>
              <a:latin typeface="Calibri"/>
              <a:ea typeface="Times New Roman"/>
              <a:cs typeface="Times New Roman"/>
            </a:endParaRPr>
          </a:p>
          <a:p>
            <a:pPr>
              <a:spcAft>
                <a:spcPts val="0"/>
              </a:spcAft>
            </a:pPr>
            <a:endParaRPr lang="fr-FR" sz="1100" dirty="0">
              <a:latin typeface="Calibri"/>
              <a:ea typeface="Times New Roman"/>
              <a:cs typeface="Times New Roman"/>
            </a:endParaRPr>
          </a:p>
          <a:p>
            <a:pPr>
              <a:spcAft>
                <a:spcPts val="0"/>
              </a:spcAft>
            </a:pPr>
            <a:endParaRPr lang="fr-FR" sz="1100" dirty="0">
              <a:effectLst/>
              <a:latin typeface="Calibri"/>
              <a:ea typeface="Times New Roman"/>
              <a:cs typeface="Times New Roman"/>
            </a:endParaRPr>
          </a:p>
        </p:txBody>
      </p:sp>
      <p:sp>
        <p:nvSpPr>
          <p:cNvPr id="5" name="Text Box 21"/>
          <p:cNvSpPr txBox="1">
            <a:spLocks noChangeArrowheads="1"/>
          </p:cNvSpPr>
          <p:nvPr/>
        </p:nvSpPr>
        <p:spPr bwMode="auto">
          <a:xfrm>
            <a:off x="441300" y="4600467"/>
            <a:ext cx="6642100" cy="48537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r>
              <a:rPr lang="fr-FR" sz="1200" b="1" dirty="0">
                <a:ea typeface="Times New Roman"/>
                <a:cs typeface="Times New Roman"/>
              </a:rPr>
              <a:t>Réservé à l’association</a:t>
            </a:r>
            <a:endParaRPr lang="fr-FR" sz="1200" b="1" dirty="0">
              <a:effectLst/>
              <a:latin typeface="Calibri"/>
              <a:ea typeface="Times New Roman"/>
              <a:cs typeface="Times New Roman"/>
            </a:endParaRPr>
          </a:p>
          <a:p>
            <a:r>
              <a:rPr lang="fr-FR" sz="1200" dirty="0">
                <a:effectLst/>
                <a:latin typeface="Calibri"/>
                <a:ea typeface="Times New Roman"/>
                <a:cs typeface="Times New Roman"/>
              </a:rPr>
              <a:t>Ville : ……………………………………			</a:t>
            </a:r>
            <a:r>
              <a:rPr lang="fr-FR" sz="1200" dirty="0">
                <a:ea typeface="Times New Roman"/>
                <a:cs typeface="Times New Roman"/>
              </a:rPr>
              <a:t>Groupe n° : ………………..	</a:t>
            </a:r>
          </a:p>
        </p:txBody>
      </p:sp>
      <p:sp>
        <p:nvSpPr>
          <p:cNvPr id="41" name="AutoShape 18"/>
          <p:cNvSpPr>
            <a:spLocks noChangeArrowheads="1"/>
          </p:cNvSpPr>
          <p:nvPr/>
        </p:nvSpPr>
        <p:spPr bwMode="auto">
          <a:xfrm>
            <a:off x="612287" y="2092671"/>
            <a:ext cx="144000" cy="14400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fr-FR" sz="1400" dirty="0"/>
          </a:p>
        </p:txBody>
      </p:sp>
      <p:sp>
        <p:nvSpPr>
          <p:cNvPr id="42" name="AutoShape 18"/>
          <p:cNvSpPr>
            <a:spLocks noChangeArrowheads="1"/>
          </p:cNvSpPr>
          <p:nvPr/>
        </p:nvSpPr>
        <p:spPr bwMode="auto">
          <a:xfrm>
            <a:off x="684287" y="2960630"/>
            <a:ext cx="144000" cy="14400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fr-FR" sz="1400" dirty="0"/>
          </a:p>
        </p:txBody>
      </p:sp>
      <p:sp>
        <p:nvSpPr>
          <p:cNvPr id="43" name="AutoShape 18"/>
          <p:cNvSpPr>
            <a:spLocks noChangeArrowheads="1"/>
          </p:cNvSpPr>
          <p:nvPr/>
        </p:nvSpPr>
        <p:spPr bwMode="auto">
          <a:xfrm>
            <a:off x="2556495" y="2092671"/>
            <a:ext cx="144000" cy="14400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fr-FR" sz="1400" dirty="0"/>
          </a:p>
        </p:txBody>
      </p:sp>
      <p:sp>
        <p:nvSpPr>
          <p:cNvPr id="44" name="ZoneTexte 43"/>
          <p:cNvSpPr txBox="1"/>
          <p:nvPr/>
        </p:nvSpPr>
        <p:spPr>
          <a:xfrm>
            <a:off x="441301" y="7316742"/>
            <a:ext cx="6613560" cy="2785378"/>
          </a:xfrm>
          <a:prstGeom prst="rect">
            <a:avLst/>
          </a:prstGeom>
          <a:noFill/>
          <a:ln>
            <a:solidFill>
              <a:schemeClr val="tx1"/>
            </a:solidFill>
          </a:ln>
        </p:spPr>
        <p:txBody>
          <a:bodyPr wrap="square" rtlCol="0">
            <a:spAutoFit/>
          </a:bodyPr>
          <a:lstStyle/>
          <a:p>
            <a:r>
              <a:rPr lang="fr-FR" sz="1400" u="sng" dirty="0"/>
              <a:t>Règlement cotisation</a:t>
            </a:r>
            <a:r>
              <a:rPr lang="fr-FR" sz="1400" dirty="0"/>
              <a:t>:</a:t>
            </a:r>
          </a:p>
          <a:p>
            <a:r>
              <a:rPr lang="fr-FR" sz="1400" dirty="0"/>
              <a:t>  			   </a:t>
            </a:r>
            <a:r>
              <a:rPr lang="fr-FR" sz="1100" u="sng" dirty="0"/>
              <a:t>MONTANT</a:t>
            </a:r>
          </a:p>
          <a:p>
            <a:r>
              <a:rPr lang="fr-FR" sz="1100" dirty="0"/>
              <a:t>Chèque n°______________ tiré_________________    _____________  encaissement le 10/10/2024</a:t>
            </a:r>
          </a:p>
          <a:p>
            <a:r>
              <a:rPr lang="fr-FR" sz="1100" dirty="0"/>
              <a:t>Chèque n°______________ tiré_________________    _____________  encaissement le 10/11/2024</a:t>
            </a:r>
          </a:p>
          <a:p>
            <a:r>
              <a:rPr lang="fr-FR" sz="1100" dirty="0"/>
              <a:t>Chèque n°______________ tiré_________________    _____________  encaissement le 10/12/2024</a:t>
            </a:r>
          </a:p>
          <a:p>
            <a:r>
              <a:rPr lang="fr-FR" sz="1100" dirty="0"/>
              <a:t>Chèque n°______________ tiré_________________    _____________  encaissement le 10/01/2025</a:t>
            </a:r>
          </a:p>
          <a:p>
            <a:r>
              <a:rPr lang="fr-FR" sz="1100" dirty="0"/>
              <a:t>Chèque n°______________ tiré_________________    _____________  encaissement le 10/02/2025</a:t>
            </a:r>
          </a:p>
          <a:p>
            <a:endParaRPr lang="fr-FR" sz="1100" dirty="0"/>
          </a:p>
          <a:p>
            <a:r>
              <a:rPr lang="fr-FR" sz="1100" dirty="0"/>
              <a:t>Espèces…………………………………………………………………….    _____________</a:t>
            </a:r>
          </a:p>
          <a:p>
            <a:r>
              <a:rPr lang="fr-FR" sz="1100" dirty="0"/>
              <a:t>Dispositif </a:t>
            </a:r>
            <a:r>
              <a:rPr lang="fr-FR" sz="1100" dirty="0" err="1"/>
              <a:t>Pass’Port</a:t>
            </a:r>
            <a:r>
              <a:rPr lang="fr-FR" sz="1100" dirty="0"/>
              <a:t> n°…………………………………….....................   _____________joindre le reçu du service</a:t>
            </a:r>
          </a:p>
          <a:p>
            <a:endParaRPr lang="fr-FR" sz="1100" dirty="0"/>
          </a:p>
          <a:p>
            <a:r>
              <a:rPr lang="fr-FR" sz="1500" b="1" u="sng" dirty="0">
                <a:effectLst>
                  <a:outerShdw blurRad="38100" dist="38100" dir="2700000" algn="tl">
                    <a:srgbClr val="000000">
                      <a:alpha val="43137"/>
                    </a:srgbClr>
                  </a:outerShdw>
                </a:effectLst>
              </a:rPr>
              <a:t>L’adhérent ne sera accepté à l’entrainement qu’après remise de la totalité du paiement même s’il est échelonné. (chèque de caution pour les règlements autres que chèque bancaire)</a:t>
            </a:r>
          </a:p>
        </p:txBody>
      </p:sp>
      <p:sp>
        <p:nvSpPr>
          <p:cNvPr id="20" name="AutoShape 18"/>
          <p:cNvSpPr>
            <a:spLocks noChangeArrowheads="1"/>
          </p:cNvSpPr>
          <p:nvPr/>
        </p:nvSpPr>
        <p:spPr bwMode="auto">
          <a:xfrm>
            <a:off x="3646890" y="5847831"/>
            <a:ext cx="144000" cy="14400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fr-FR" sz="1400" dirty="0"/>
          </a:p>
        </p:txBody>
      </p:sp>
      <p:pic>
        <p:nvPicPr>
          <p:cNvPr id="25" name="Picture 6" descr="D:\Documents\MAJO du Luberon\Administratif\FEDERATION\FFSTB\2017 statuts FFSTB\Outlook-148516718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71722" y="306141"/>
            <a:ext cx="718198" cy="1008112"/>
          </a:xfrm>
          <a:prstGeom prst="rect">
            <a:avLst/>
          </a:prstGeom>
          <a:noFill/>
          <a:extLst>
            <a:ext uri="{909E8E84-426E-40DD-AFC4-6F175D3DCCD1}">
              <a14:hiddenFill xmlns:a14="http://schemas.microsoft.com/office/drawing/2010/main">
                <a:solidFill>
                  <a:srgbClr val="FFFFFF"/>
                </a:solidFill>
              </a14:hiddenFill>
            </a:ext>
          </a:extLst>
        </p:spPr>
      </p:pic>
      <p:sp>
        <p:nvSpPr>
          <p:cNvPr id="19" name="AutoShape 18">
            <a:extLst>
              <a:ext uri="{FF2B5EF4-FFF2-40B4-BE49-F238E27FC236}">
                <a16:creationId xmlns:a16="http://schemas.microsoft.com/office/drawing/2014/main" id="{691D72D1-156C-4FC8-ACAE-B1EE82E299FF}"/>
              </a:ext>
            </a:extLst>
          </p:cNvPr>
          <p:cNvSpPr>
            <a:spLocks noChangeArrowheads="1"/>
          </p:cNvSpPr>
          <p:nvPr/>
        </p:nvSpPr>
        <p:spPr bwMode="auto">
          <a:xfrm>
            <a:off x="5076775" y="2888630"/>
            <a:ext cx="144000" cy="14400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fr-FR" sz="1400" dirty="0"/>
          </a:p>
        </p:txBody>
      </p:sp>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1629" y="165923"/>
            <a:ext cx="1283784" cy="1283784"/>
          </a:xfrm>
          <a:prstGeom prst="rect">
            <a:avLst/>
          </a:prstGeom>
        </p:spPr>
      </p:pic>
      <p:sp>
        <p:nvSpPr>
          <p:cNvPr id="17" name="ZoneTexte 12"/>
          <p:cNvSpPr txBox="1"/>
          <p:nvPr/>
        </p:nvSpPr>
        <p:spPr>
          <a:xfrm>
            <a:off x="168290" y="10099228"/>
            <a:ext cx="7089379" cy="415498"/>
          </a:xfrm>
          <a:prstGeom prst="rect">
            <a:avLst/>
          </a:prstGeom>
          <a:noFill/>
          <a:ln>
            <a:noFill/>
          </a:ln>
        </p:spPr>
        <p:txBody>
          <a:bodyPr wrap="square" rtlCol="0">
            <a:spAutoFit/>
          </a:bodyPr>
          <a:lstStyle/>
          <a:p>
            <a:pPr algn="ctr"/>
            <a:r>
              <a:rPr lang="fr-FR" sz="1050" dirty="0"/>
              <a:t>Les </a:t>
            </a:r>
            <a:r>
              <a:rPr lang="fr-FR" sz="1050" dirty="0" err="1"/>
              <a:t>Majos</a:t>
            </a:r>
            <a:r>
              <a:rPr lang="fr-FR" sz="1050" dirty="0"/>
              <a:t> du Luberon -  977 chemin des Moulières 84 120 PERTUIS</a:t>
            </a:r>
            <a:endParaRPr lang="en-US" sz="1050" dirty="0"/>
          </a:p>
          <a:p>
            <a:pPr algn="ctr"/>
            <a:r>
              <a:rPr lang="fr-FR" sz="1050" dirty="0"/>
              <a:t>SIREN 753 924 117 - contact@majosdulub.fr</a:t>
            </a:r>
            <a:endParaRPr lang="en-US" dirty="0"/>
          </a:p>
        </p:txBody>
      </p:sp>
      <p:sp>
        <p:nvSpPr>
          <p:cNvPr id="3" name="AutoShape 18">
            <a:extLst>
              <a:ext uri="{FF2B5EF4-FFF2-40B4-BE49-F238E27FC236}">
                <a16:creationId xmlns:a16="http://schemas.microsoft.com/office/drawing/2014/main" id="{14C0CC80-CA8F-BD04-9635-4CFC75658862}"/>
              </a:ext>
            </a:extLst>
          </p:cNvPr>
          <p:cNvSpPr>
            <a:spLocks noChangeArrowheads="1"/>
          </p:cNvSpPr>
          <p:nvPr/>
        </p:nvSpPr>
        <p:spPr bwMode="auto">
          <a:xfrm>
            <a:off x="4212671" y="2092671"/>
            <a:ext cx="144000" cy="14400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fr-FR" sz="1400" dirty="0"/>
          </a:p>
        </p:txBody>
      </p:sp>
    </p:spTree>
    <p:extLst>
      <p:ext uri="{BB962C8B-B14F-4D97-AF65-F5344CB8AC3E}">
        <p14:creationId xmlns:p14="http://schemas.microsoft.com/office/powerpoint/2010/main" val="2798244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D:\Documents\MAJO du Luberon\Administratif\FEDERATION\FFSTB\2017 statuts FFSTB\Outlook-1485167182.png">
            <a:extLst>
              <a:ext uri="{FF2B5EF4-FFF2-40B4-BE49-F238E27FC236}">
                <a16:creationId xmlns:a16="http://schemas.microsoft.com/office/drawing/2014/main" id="{8A98B31C-D44C-4E73-8C37-258CF5A616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2585" y="228600"/>
            <a:ext cx="781726" cy="1097285"/>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a:extLst>
              <a:ext uri="{FF2B5EF4-FFF2-40B4-BE49-F238E27FC236}">
                <a16:creationId xmlns:a16="http://schemas.microsoft.com/office/drawing/2014/main" id="{DB0D6C5E-C039-43D1-83A8-D68405A2FFB7}"/>
              </a:ext>
            </a:extLst>
          </p:cNvPr>
          <p:cNvSpPr txBox="1"/>
          <p:nvPr/>
        </p:nvSpPr>
        <p:spPr>
          <a:xfrm>
            <a:off x="1890713" y="4932789"/>
            <a:ext cx="3781424" cy="276999"/>
          </a:xfrm>
          <a:prstGeom prst="rect">
            <a:avLst/>
          </a:prstGeom>
          <a:noFill/>
        </p:spPr>
        <p:txBody>
          <a:bodyPr wrap="square">
            <a:spAutoFit/>
          </a:bodyPr>
          <a:lstStyle/>
          <a:p>
            <a:r>
              <a:rPr lang="fr-FR" sz="1200" dirty="0"/>
              <a:t>  </a:t>
            </a:r>
          </a:p>
        </p:txBody>
      </p:sp>
      <p:sp>
        <p:nvSpPr>
          <p:cNvPr id="8" name="ZoneTexte 7">
            <a:extLst>
              <a:ext uri="{FF2B5EF4-FFF2-40B4-BE49-F238E27FC236}">
                <a16:creationId xmlns:a16="http://schemas.microsoft.com/office/drawing/2014/main" id="{76535C79-9160-41DE-B6C4-F841087BCAFB}"/>
              </a:ext>
            </a:extLst>
          </p:cNvPr>
          <p:cNvSpPr txBox="1"/>
          <p:nvPr/>
        </p:nvSpPr>
        <p:spPr>
          <a:xfrm>
            <a:off x="589757" y="1770955"/>
            <a:ext cx="6336704" cy="7409721"/>
          </a:xfrm>
          <a:prstGeom prst="rect">
            <a:avLst/>
          </a:prstGeom>
          <a:noFill/>
        </p:spPr>
        <p:txBody>
          <a:bodyPr wrap="square">
            <a:spAutoFit/>
          </a:bodyPr>
          <a:lstStyle/>
          <a:p>
            <a:pPr algn="ctr"/>
            <a:r>
              <a:rPr lang="fr-FR" sz="1350" b="1" dirty="0">
                <a:effectLst/>
                <a:latin typeface="Times New Roman" panose="02020603050405020304" pitchFamily="18" charset="0"/>
                <a:ea typeface="Times New Roman" panose="02020603050405020304" pitchFamily="18" charset="0"/>
              </a:rPr>
              <a:t>Traitement des données personnelles</a:t>
            </a:r>
          </a:p>
          <a:p>
            <a:pPr algn="ctr"/>
            <a:endParaRPr lang="fr-FR" sz="1350" dirty="0">
              <a:latin typeface="Times New Roman" panose="02020603050405020304" pitchFamily="18" charset="0"/>
              <a:ea typeface="Times New Roman" panose="02020603050405020304" pitchFamily="18" charset="0"/>
            </a:endParaRPr>
          </a:p>
          <a:p>
            <a:pPr algn="ctr"/>
            <a:endParaRPr lang="fr-FR" sz="1200" dirty="0">
              <a:effectLst/>
              <a:latin typeface="Times New Roman" panose="02020603050405020304" pitchFamily="18" charset="0"/>
              <a:ea typeface="Times New Roman" panose="02020603050405020304" pitchFamily="18" charset="0"/>
            </a:endParaRPr>
          </a:p>
          <a:p>
            <a:r>
              <a:rPr lang="fr-FR" sz="1350" dirty="0">
                <a:effectLst/>
                <a:latin typeface="Times New Roman" panose="02020603050405020304" pitchFamily="18" charset="0"/>
                <a:ea typeface="Times New Roman" panose="02020603050405020304" pitchFamily="18" charset="0"/>
              </a:rPr>
              <a:t>Les informations recueillies sur le formulaire d’inscription annuel de l’association « Les Majos du Luberon » sont enregistrées dans un fichier informatisé par </a:t>
            </a:r>
            <a:r>
              <a:rPr lang="fr-FR" sz="1350" b="1" dirty="0">
                <a:effectLst/>
                <a:latin typeface="Times New Roman" panose="02020603050405020304" pitchFamily="18" charset="0"/>
                <a:ea typeface="Times New Roman" panose="02020603050405020304" pitchFamily="18" charset="0"/>
              </a:rPr>
              <a:t>la trésorière de l’association Mme Martine </a:t>
            </a:r>
            <a:r>
              <a:rPr lang="fr-FR" sz="1350" b="1" dirty="0" err="1">
                <a:effectLst/>
                <a:latin typeface="Times New Roman" panose="02020603050405020304" pitchFamily="18" charset="0"/>
                <a:ea typeface="Times New Roman" panose="02020603050405020304" pitchFamily="18" charset="0"/>
              </a:rPr>
              <a:t>Gerthofer</a:t>
            </a:r>
            <a:r>
              <a:rPr lang="fr-FR" sz="1350" b="1" dirty="0">
                <a:effectLst/>
                <a:latin typeface="Times New Roman" panose="02020603050405020304" pitchFamily="18" charset="0"/>
                <a:ea typeface="Times New Roman" panose="02020603050405020304" pitchFamily="18" charset="0"/>
              </a:rPr>
              <a:t> </a:t>
            </a:r>
            <a:r>
              <a:rPr lang="fr-FR" sz="1350" b="0" dirty="0">
                <a:effectLst/>
                <a:latin typeface="Times New Roman" panose="02020603050405020304" pitchFamily="18" charset="0"/>
                <a:ea typeface="Times New Roman" panose="02020603050405020304" pitchFamily="18" charset="0"/>
              </a:rPr>
              <a:t>(</a:t>
            </a:r>
            <a:r>
              <a:rPr lang="fr-FR" sz="1350" b="0" u="sng" dirty="0">
                <a:solidFill>
                  <a:srgbClr val="0563C1"/>
                </a:solidFill>
                <a:effectLst/>
                <a:latin typeface="Times New Roman" panose="02020603050405020304" pitchFamily="18" charset="0"/>
                <a:ea typeface="Times New Roman" panose="02020603050405020304" pitchFamily="18" charset="0"/>
                <a:hlinkClick r:id="rId4"/>
              </a:rPr>
              <a:t>contact@majosdulub.fr</a:t>
            </a:r>
            <a:r>
              <a:rPr lang="fr-FR" sz="1350" b="0" dirty="0">
                <a:effectLst/>
                <a:latin typeface="Times New Roman" panose="02020603050405020304" pitchFamily="18" charset="0"/>
                <a:ea typeface="Times New Roman" panose="02020603050405020304" pitchFamily="18" charset="0"/>
              </a:rPr>
              <a:t>) </a:t>
            </a:r>
            <a:r>
              <a:rPr lang="fr-FR" sz="1350" b="1" dirty="0">
                <a:effectLst/>
                <a:latin typeface="Times New Roman" panose="02020603050405020304" pitchFamily="18" charset="0"/>
                <a:ea typeface="Times New Roman" panose="02020603050405020304" pitchFamily="18" charset="0"/>
              </a:rPr>
              <a:t> </a:t>
            </a:r>
            <a:r>
              <a:rPr lang="fr-FR" sz="1350" dirty="0">
                <a:effectLst/>
                <a:latin typeface="Times New Roman" panose="02020603050405020304" pitchFamily="18" charset="0"/>
                <a:ea typeface="Times New Roman" panose="02020603050405020304" pitchFamily="18" charset="0"/>
              </a:rPr>
              <a:t>pour </a:t>
            </a:r>
            <a:r>
              <a:rPr lang="fr-FR" sz="1350" b="1" dirty="0">
                <a:effectLst/>
                <a:latin typeface="Times New Roman" panose="02020603050405020304" pitchFamily="18" charset="0"/>
                <a:ea typeface="Times New Roman" panose="02020603050405020304" pitchFamily="18" charset="0"/>
              </a:rPr>
              <a:t>validation et suivi de l’inscription, fonctionnement de l’association.</a:t>
            </a:r>
            <a:r>
              <a:rPr lang="fr-FR" sz="1350" dirty="0">
                <a:effectLst/>
                <a:latin typeface="Times New Roman" panose="02020603050405020304" pitchFamily="18" charset="0"/>
                <a:ea typeface="Times New Roman" panose="02020603050405020304" pitchFamily="18" charset="0"/>
              </a:rPr>
              <a:t> La base légale du traitement est </a:t>
            </a:r>
            <a:r>
              <a:rPr lang="fr-FR" sz="1350" b="1" dirty="0">
                <a:effectLst/>
                <a:latin typeface="Times New Roman" panose="02020603050405020304" pitchFamily="18" charset="0"/>
                <a:ea typeface="Times New Roman" panose="02020603050405020304" pitchFamily="18" charset="0"/>
              </a:rPr>
              <a:t>l’obtention de la licence sportive auprès de la fédération ou association d’affiliation et la communication de l’association avec ses membres (convocations, modification d’horaires et lieux d’entraînements, gestion administrative de l’association, liste on exhaustive).</a:t>
            </a:r>
          </a:p>
          <a:p>
            <a:endParaRPr lang="fr-FR" sz="1200" dirty="0">
              <a:effectLst/>
              <a:latin typeface="Times New Roman" panose="02020603050405020304" pitchFamily="18" charset="0"/>
              <a:ea typeface="Times New Roman" panose="02020603050405020304" pitchFamily="18" charset="0"/>
            </a:endParaRPr>
          </a:p>
          <a:p>
            <a:r>
              <a:rPr lang="fr-FR" sz="1350" dirty="0">
                <a:effectLst/>
                <a:latin typeface="Times New Roman" panose="02020603050405020304" pitchFamily="18" charset="0"/>
                <a:ea typeface="Times New Roman" panose="02020603050405020304" pitchFamily="18" charset="0"/>
              </a:rPr>
              <a:t>Les données collectées seront communiquées aux seuls destinataires suivants : </a:t>
            </a:r>
            <a:r>
              <a:rPr lang="fr-FR" sz="1350" b="1" dirty="0">
                <a:effectLst/>
                <a:latin typeface="Times New Roman" panose="02020603050405020304" pitchFamily="18" charset="0"/>
                <a:ea typeface="Times New Roman" panose="02020603050405020304" pitchFamily="18" charset="0"/>
              </a:rPr>
              <a:t> </a:t>
            </a:r>
          </a:p>
          <a:p>
            <a:pPr marL="285750" indent="-285750">
              <a:buFont typeface="Arial" panose="020B0604020202020204" pitchFamily="34" charset="0"/>
              <a:buChar char="•"/>
            </a:pPr>
            <a:r>
              <a:rPr lang="fr-FR" sz="1350" b="1" dirty="0">
                <a:effectLst/>
                <a:latin typeface="Times New Roman" panose="02020603050405020304" pitchFamily="18" charset="0"/>
                <a:ea typeface="Times New Roman" panose="02020603050405020304" pitchFamily="18" charset="0"/>
              </a:rPr>
              <a:t>membres du bureau (présidente, trésorière et secrétaire notamment) ainsi qu’à l’entraineur (et aides éventuels si nécessité) </a:t>
            </a:r>
            <a:endParaRPr lang="fr-FR" sz="1350" b="1" dirty="0">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fr-FR" sz="1350" b="1" dirty="0">
                <a:effectLst/>
                <a:latin typeface="Times New Roman" panose="02020603050405020304" pitchFamily="18" charset="0"/>
                <a:ea typeface="Times New Roman" panose="02020603050405020304" pitchFamily="18" charset="0"/>
              </a:rPr>
              <a:t>La(les) fédération(s) </a:t>
            </a:r>
            <a:r>
              <a:rPr lang="fr-FR" sz="1350" b="1" dirty="0">
                <a:latin typeface="Times New Roman" panose="02020603050405020304" pitchFamily="18" charset="0"/>
                <a:ea typeface="Times New Roman" panose="02020603050405020304" pitchFamily="18" charset="0"/>
              </a:rPr>
              <a:t>ou association(s) d’affiliation</a:t>
            </a:r>
            <a:r>
              <a:rPr lang="fr-FR" sz="1350" b="1" dirty="0">
                <a:effectLst/>
                <a:latin typeface="Times New Roman" panose="02020603050405020304" pitchFamily="18" charset="0"/>
                <a:ea typeface="Times New Roman" panose="02020603050405020304" pitchFamily="18" charset="0"/>
              </a:rPr>
              <a:t> (membre du bureau responsable de la gestion des adhérents).</a:t>
            </a:r>
          </a:p>
          <a:p>
            <a:pPr marL="285750" indent="-285750">
              <a:buFont typeface="Arial" panose="020B0604020202020204" pitchFamily="34" charset="0"/>
              <a:buChar char="•"/>
            </a:pPr>
            <a:r>
              <a:rPr lang="fr-FR" sz="1350" b="1" dirty="0">
                <a:latin typeface="Times New Roman" panose="02020603050405020304" pitchFamily="18" charset="0"/>
                <a:ea typeface="Times New Roman" panose="02020603050405020304" pitchFamily="18" charset="0"/>
              </a:rPr>
              <a:t>L’organisateur de compétitions ou de rencontres sportives officielles ou de loisirs.</a:t>
            </a:r>
            <a:endParaRPr lang="fr-FR" sz="1350" b="1" dirty="0">
              <a:effectLst/>
              <a:latin typeface="Times New Roman" panose="02020603050405020304" pitchFamily="18" charset="0"/>
              <a:ea typeface="Times New Roman" panose="02020603050405020304" pitchFamily="18" charset="0"/>
            </a:endParaRPr>
          </a:p>
          <a:p>
            <a:endParaRPr lang="fr-FR" sz="1200" dirty="0">
              <a:effectLst/>
              <a:latin typeface="Times New Roman" panose="02020603050405020304" pitchFamily="18" charset="0"/>
              <a:ea typeface="Times New Roman" panose="02020603050405020304" pitchFamily="18" charset="0"/>
            </a:endParaRPr>
          </a:p>
          <a:p>
            <a:r>
              <a:rPr lang="fr-FR" sz="1350" b="0" dirty="0">
                <a:effectLst/>
                <a:latin typeface="Times New Roman" panose="02020603050405020304" pitchFamily="18" charset="0"/>
                <a:ea typeface="Times New Roman" panose="02020603050405020304" pitchFamily="18" charset="0"/>
              </a:rPr>
              <a:t>Les données collectées ne sont à aucun moment cédées que ce soit à titre gratuit ou non à un organisme extérieur en dehors de la fédération ou association d’affiliation.</a:t>
            </a:r>
          </a:p>
          <a:p>
            <a:endParaRPr lang="fr-FR" sz="1200" dirty="0">
              <a:effectLst/>
              <a:latin typeface="Times New Roman" panose="02020603050405020304" pitchFamily="18" charset="0"/>
              <a:ea typeface="Times New Roman" panose="02020603050405020304" pitchFamily="18" charset="0"/>
            </a:endParaRPr>
          </a:p>
          <a:p>
            <a:r>
              <a:rPr lang="fr-FR" sz="1350" dirty="0">
                <a:effectLst/>
                <a:latin typeface="Times New Roman" panose="02020603050405020304" pitchFamily="18" charset="0"/>
                <a:ea typeface="Times New Roman" panose="02020603050405020304" pitchFamily="18" charset="0"/>
              </a:rPr>
              <a:t>Les données sont conservées 2 mois après la clôture des comptes annuels</a:t>
            </a:r>
            <a:r>
              <a:rPr lang="fr-FR" sz="1350" b="1" dirty="0">
                <a:effectLst/>
                <a:latin typeface="Times New Roman" panose="02020603050405020304" pitchFamily="18" charset="0"/>
                <a:ea typeface="Times New Roman" panose="02020603050405020304" pitchFamily="18" charset="0"/>
              </a:rPr>
              <a:t>, renouvelable tacitement si l’enfant ou l’adulte est réinscrit</a:t>
            </a:r>
            <a:r>
              <a:rPr lang="fr-FR" sz="1350" dirty="0">
                <a:effectLst/>
                <a:latin typeface="Times New Roman" panose="02020603050405020304" pitchFamily="18" charset="0"/>
                <a:ea typeface="Times New Roman" panose="02020603050405020304" pitchFamily="18" charset="0"/>
              </a:rPr>
              <a:t>.</a:t>
            </a:r>
          </a:p>
          <a:p>
            <a:endParaRPr lang="fr-FR" sz="1200" dirty="0">
              <a:effectLst/>
              <a:latin typeface="Times New Roman" panose="02020603050405020304" pitchFamily="18" charset="0"/>
              <a:ea typeface="Times New Roman" panose="02020603050405020304" pitchFamily="18" charset="0"/>
            </a:endParaRPr>
          </a:p>
          <a:p>
            <a:r>
              <a:rPr lang="fr-FR" sz="1350" dirty="0">
                <a:effectLst/>
                <a:latin typeface="Times New Roman" panose="02020603050405020304" pitchFamily="18" charset="0"/>
                <a:ea typeface="Times New Roman" panose="02020603050405020304" pitchFamily="18" charset="0"/>
              </a:rPr>
              <a:t>Vous pouvez accéder aux données vous concernant, les rectifier, demander leur effacement ou exercer votre droit à la limitation du traitement de vos données. Consultez le site cnil.fr pour plus d’informations sur vos droits.</a:t>
            </a:r>
          </a:p>
          <a:p>
            <a:endParaRPr lang="fr-FR" sz="1200" dirty="0">
              <a:effectLst/>
              <a:latin typeface="Times New Roman" panose="02020603050405020304" pitchFamily="18" charset="0"/>
              <a:ea typeface="Times New Roman" panose="02020603050405020304" pitchFamily="18" charset="0"/>
            </a:endParaRPr>
          </a:p>
          <a:p>
            <a:r>
              <a:rPr lang="fr-FR" sz="1350" dirty="0">
                <a:effectLst/>
                <a:latin typeface="Times New Roman" panose="02020603050405020304" pitchFamily="18" charset="0"/>
                <a:ea typeface="Times New Roman" panose="02020603050405020304" pitchFamily="18" charset="0"/>
              </a:rPr>
              <a:t>Pour exercer ces droits ou pour toute question sur le traitement de vos données dans ce dispositif, vous pouvez contacter notre président Mr Mickaël GHEUX lors des entraînements ou</a:t>
            </a:r>
            <a:r>
              <a:rPr lang="fr-FR" sz="1350" b="1" dirty="0">
                <a:effectLst/>
                <a:latin typeface="Times New Roman" panose="02020603050405020304" pitchFamily="18" charset="0"/>
                <a:ea typeface="Times New Roman" panose="02020603050405020304" pitchFamily="18" charset="0"/>
              </a:rPr>
              <a:t>  </a:t>
            </a:r>
            <a:r>
              <a:rPr lang="fr-FR" sz="1350" b="0" u="sng" dirty="0">
                <a:solidFill>
                  <a:srgbClr val="0563C1"/>
                </a:solidFill>
                <a:effectLst/>
                <a:latin typeface="Times New Roman" panose="02020603050405020304" pitchFamily="18" charset="0"/>
                <a:ea typeface="Times New Roman" panose="02020603050405020304" pitchFamily="18" charset="0"/>
                <a:hlinkClick r:id="rId4"/>
              </a:rPr>
              <a:t>contact@majosdulub.fr</a:t>
            </a:r>
            <a:r>
              <a:rPr lang="fr-FR" sz="1350" b="0" dirty="0">
                <a:effectLst/>
                <a:latin typeface="Times New Roman" panose="02020603050405020304" pitchFamily="18" charset="0"/>
                <a:ea typeface="Times New Roman" panose="02020603050405020304" pitchFamily="18" charset="0"/>
              </a:rPr>
              <a:t> </a:t>
            </a:r>
            <a:r>
              <a:rPr lang="fr-FR" sz="1350" b="1" dirty="0">
                <a:effectLst/>
                <a:latin typeface="Times New Roman" panose="02020603050405020304" pitchFamily="18" charset="0"/>
                <a:ea typeface="Times New Roman" panose="02020603050405020304" pitchFamily="18" charset="0"/>
              </a:rPr>
              <a:t> </a:t>
            </a:r>
          </a:p>
          <a:p>
            <a:endParaRPr lang="fr-FR" sz="1200" dirty="0">
              <a:effectLst/>
              <a:latin typeface="Times New Roman" panose="02020603050405020304" pitchFamily="18" charset="0"/>
              <a:ea typeface="Times New Roman" panose="02020603050405020304" pitchFamily="18" charset="0"/>
            </a:endParaRPr>
          </a:p>
          <a:p>
            <a:r>
              <a:rPr lang="fr-FR" sz="1350" dirty="0">
                <a:effectLst/>
                <a:latin typeface="Times New Roman" panose="02020603050405020304" pitchFamily="18" charset="0"/>
                <a:ea typeface="Times New Roman" panose="02020603050405020304" pitchFamily="18" charset="0"/>
              </a:rPr>
              <a:t>Si vous estimez, après nous avoir contactés, que vos droits « Informatique et Libertés » ne sont pas respectés, vous pouvez adresser une réclamation à la CNIL.</a:t>
            </a:r>
            <a:endParaRPr lang="fr-FR" sz="1200" dirty="0">
              <a:effectLst/>
              <a:latin typeface="Times New Roman" panose="02020603050405020304" pitchFamily="18" charset="0"/>
              <a:ea typeface="Times New Roman" panose="02020603050405020304" pitchFamily="18" charset="0"/>
            </a:endParaRPr>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9757" y="450156"/>
            <a:ext cx="1283784" cy="1283784"/>
          </a:xfrm>
          <a:prstGeom prst="rect">
            <a:avLst/>
          </a:prstGeom>
        </p:spPr>
      </p:pic>
      <p:sp>
        <p:nvSpPr>
          <p:cNvPr id="9" name="ZoneTexte 12"/>
          <p:cNvSpPr txBox="1"/>
          <p:nvPr/>
        </p:nvSpPr>
        <p:spPr>
          <a:xfrm>
            <a:off x="160870" y="9926411"/>
            <a:ext cx="7089379" cy="415498"/>
          </a:xfrm>
          <a:prstGeom prst="rect">
            <a:avLst/>
          </a:prstGeom>
          <a:noFill/>
          <a:ln>
            <a:noFill/>
          </a:ln>
        </p:spPr>
        <p:txBody>
          <a:bodyPr wrap="square" rtlCol="0">
            <a:spAutoFit/>
          </a:bodyPr>
          <a:lstStyle/>
          <a:p>
            <a:pPr algn="ctr"/>
            <a:r>
              <a:rPr lang="fr-FR" sz="1050" dirty="0"/>
              <a:t>Les </a:t>
            </a:r>
            <a:r>
              <a:rPr lang="fr-FR" sz="1050" dirty="0" err="1"/>
              <a:t>Majos</a:t>
            </a:r>
            <a:r>
              <a:rPr lang="fr-FR" sz="1050" dirty="0"/>
              <a:t> du Luberon -  977 chemin des Moulières 84 120 PERTUIS</a:t>
            </a:r>
            <a:endParaRPr lang="en-US" sz="1050" dirty="0"/>
          </a:p>
          <a:p>
            <a:pPr algn="ctr"/>
            <a:r>
              <a:rPr lang="fr-FR" sz="1050" dirty="0"/>
              <a:t>SIREN 753 924 117 - contact@majosdulub.fr</a:t>
            </a:r>
            <a:endParaRPr lang="en-US" dirty="0"/>
          </a:p>
        </p:txBody>
      </p:sp>
    </p:spTree>
    <p:extLst>
      <p:ext uri="{BB962C8B-B14F-4D97-AF65-F5344CB8AC3E}">
        <p14:creationId xmlns:p14="http://schemas.microsoft.com/office/powerpoint/2010/main" val="230947184"/>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1205</Words>
  <Application>Microsoft Office PowerPoint</Application>
  <PresentationFormat>Personnalisé</PresentationFormat>
  <Paragraphs>105</Paragraphs>
  <Slides>3</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Times New Roman</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Michèle daubrive</dc:creator>
  <cp:lastModifiedBy>Mickael Gheux</cp:lastModifiedBy>
  <cp:revision>52</cp:revision>
  <cp:lastPrinted>2023-07-06T20:13:05Z</cp:lastPrinted>
  <dcterms:created xsi:type="dcterms:W3CDTF">2017-07-12T09:48:09Z</dcterms:created>
  <dcterms:modified xsi:type="dcterms:W3CDTF">2025-08-31T18:59:32Z</dcterms:modified>
</cp:coreProperties>
</file>